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embeddedFontLst>
    <p:embeddedFont>
      <p:font typeface="Play"/>
      <p:regular r:id="rId18"/>
      <p:bold r:id="rId19"/>
    </p:embeddedFont>
    <p:embeddedFont>
      <p:font typeface="Helvetica Neue"/>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4" roundtripDataSignature="AMtx7mjCFkzKboo6gYY+5ZAsv7LKpBrp3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B0E155-A16E-40C1-8422-236472656CA7}">
  <a:tblStyle styleId="{69B0E155-A16E-40C1-8422-236472656CA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7E64C6C-F046-4505-95B9-FC590C5D1A04}" styleName="Table_1">
    <a:wholeTbl>
      <a:tcTxStyle b="off" i="off">
        <a:font>
          <a:latin typeface="Tenorite"/>
          <a:ea typeface="Tenorite"/>
          <a:cs typeface="Tenorite"/>
        </a:font>
        <a:schemeClr val="dk1"/>
      </a:tcTxStyle>
      <a:tcStyle>
        <a:tcBdr>
          <a:left>
            <a:ln cap="flat" cmpd="sng" w="9525">
              <a:solidFill>
                <a:schemeClr val="dk1"/>
              </a:solidFill>
              <a:prstDash val="solid"/>
              <a:round/>
              <a:headEnd len="sm" w="sm" type="none"/>
              <a:tailEnd len="sm" w="sm" type="none"/>
            </a:ln>
          </a:left>
          <a:right>
            <a:ln cap="flat" cmpd="sng" w="9525">
              <a:solidFill>
                <a:schemeClr val="dk1"/>
              </a:solidFill>
              <a:prstDash val="solid"/>
              <a:round/>
              <a:headEnd len="sm" w="sm" type="none"/>
              <a:tailEnd len="sm" w="sm" type="none"/>
            </a:ln>
          </a:right>
          <a:top>
            <a:ln cap="flat" cmpd="sng" w="9525">
              <a:solidFill>
                <a:schemeClr val="dk1"/>
              </a:solidFill>
              <a:prstDash val="solid"/>
              <a:round/>
              <a:headEnd len="sm" w="sm" type="none"/>
              <a:tailEnd len="sm" w="sm" type="none"/>
            </a:ln>
          </a:top>
          <a:bottom>
            <a:ln cap="flat" cmpd="sng" w="9525">
              <a:solidFill>
                <a:schemeClr val="dk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tcBdr>
          <a:top>
            <a:ln cap="flat" cmpd="sng" w="9525">
              <a:solidFill>
                <a:schemeClr val="dk1"/>
              </a:solidFill>
              <a:prstDash val="solid"/>
              <a:round/>
              <a:headEnd len="sm" w="sm" type="none"/>
              <a:tailEnd len="sm" w="sm" type="none"/>
            </a:ln>
          </a:top>
          <a:bottom>
            <a:ln cap="flat" cmpd="sng" w="9525">
              <a:solidFill>
                <a:schemeClr val="dk1"/>
              </a:solidFill>
              <a:prstDash val="solid"/>
              <a:round/>
              <a:headEnd len="sm" w="sm" type="none"/>
              <a:tailEnd len="sm" w="sm" type="none"/>
            </a:ln>
          </a:bottom>
        </a:tcBdr>
      </a:tcStyle>
    </a:band1H>
    <a:band2H>
      <a:tcTxStyle/>
    </a:band2H>
    <a:band1V>
      <a:tcTxStyle/>
      <a:tcStyle>
        <a:tcBdr>
          <a:left>
            <a:ln cap="flat" cmpd="sng" w="9525">
              <a:solidFill>
                <a:schemeClr val="dk1"/>
              </a:solidFill>
              <a:prstDash val="solid"/>
              <a:round/>
              <a:headEnd len="sm" w="sm" type="none"/>
              <a:tailEnd len="sm" w="sm" type="none"/>
            </a:ln>
          </a:left>
          <a:right>
            <a:ln cap="flat" cmpd="sng" w="9525">
              <a:solidFill>
                <a:schemeClr val="dk1"/>
              </a:solidFill>
              <a:prstDash val="solid"/>
              <a:round/>
              <a:headEnd len="sm" w="sm" type="none"/>
              <a:tailEnd len="sm" w="sm" type="none"/>
            </a:ln>
          </a:right>
        </a:tcBdr>
      </a:tcStyle>
    </a:band1V>
    <a:band2V>
      <a:tcTxStyle/>
      <a:tcStyle>
        <a:tcBdr>
          <a:left>
            <a:ln cap="flat" cmpd="sng" w="9525">
              <a:solidFill>
                <a:schemeClr val="dk1"/>
              </a:solidFill>
              <a:prstDash val="solid"/>
              <a:round/>
              <a:headEnd len="sm" w="sm" type="none"/>
              <a:tailEnd len="sm" w="sm" type="none"/>
            </a:ln>
          </a:left>
          <a:right>
            <a:ln cap="flat" cmpd="sng" w="9525">
              <a:solidFill>
                <a:schemeClr val="dk1"/>
              </a:solidFill>
              <a:prstDash val="solid"/>
              <a:round/>
              <a:headEnd len="sm" w="sm" type="none"/>
              <a:tailEnd len="sm" w="sm" type="none"/>
            </a:ln>
          </a:right>
        </a:tcBdr>
      </a:tcStyle>
    </a:band2V>
    <a:lastCol>
      <a:tcTxStyle b="on" i="off"/>
    </a:lastCol>
    <a:firstCol>
      <a:tcTxStyle b="on" i="off"/>
    </a:firstCol>
    <a:lastRow>
      <a:tcTxStyle b="on" i="off"/>
      <a:tcStyle>
        <a:tcBdr>
          <a:top>
            <a:ln cap="flat" cmpd="sng" w="50800">
              <a:solidFill>
                <a:schemeClr val="dk1"/>
              </a:solidFill>
              <a:prstDash val="solid"/>
              <a:round/>
              <a:headEnd len="sm" w="sm" type="none"/>
              <a:tailEnd len="sm" w="sm" type="none"/>
            </a:ln>
          </a:top>
        </a:tcBdr>
      </a:tcStyle>
    </a:lastRow>
    <a:seCell>
      <a:tcTxStyle/>
    </a:seCell>
    <a:swCell>
      <a:tcTxStyle/>
    </a:swCell>
    <a:firstRow>
      <a:tcTxStyle b="on" i="off">
        <a:font>
          <a:latin typeface="Tenorite"/>
          <a:ea typeface="Tenorite"/>
          <a:cs typeface="Tenorite"/>
        </a:font>
        <a:schemeClr val="lt1"/>
      </a:tcTxStyle>
      <a:tcStyle>
        <a:fill>
          <a:solidFill>
            <a:schemeClr val="dk1"/>
          </a:solidFill>
        </a:fill>
      </a:tcStyle>
    </a:firstRow>
    <a:neCell>
      <a:tcTxStyle/>
    </a:neCell>
    <a:nwCell>
      <a:tcTxStyle/>
    </a:nwCell>
  </a:tblStyle>
  <a:tblStyle styleId="{08325AD4-A94C-4D53-A0D2-FBEDE1BABDE4}" styleName="Table_2">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HelveticaNeue-regular.fntdata"/><Relationship Id="rId11" Type="http://schemas.openxmlformats.org/officeDocument/2006/relationships/slide" Target="slides/slide6.xml"/><Relationship Id="rId22" Type="http://schemas.openxmlformats.org/officeDocument/2006/relationships/font" Target="fonts/HelveticaNeue-italic.fntdata"/><Relationship Id="rId10" Type="http://schemas.openxmlformats.org/officeDocument/2006/relationships/slide" Target="slides/slide5.xml"/><Relationship Id="rId21" Type="http://schemas.openxmlformats.org/officeDocument/2006/relationships/font" Target="fonts/HelveticaNeue-bold.fntdata"/><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HelveticaNeue-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lay-bold.fntdata"/><Relationship Id="rId6" Type="http://schemas.openxmlformats.org/officeDocument/2006/relationships/slide" Target="slides/slide1.xml"/><Relationship Id="rId18" Type="http://schemas.openxmlformats.org/officeDocument/2006/relationships/font" Target="fonts/Play-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presentation is a summary of the methods we used to predict whether a borrower will default on their mortgage loan.</a:t>
            </a:r>
            <a:endParaRPr/>
          </a:p>
        </p:txBody>
      </p:sp>
      <p:sp>
        <p:nvSpPr>
          <p:cNvPr id="120" name="Google Shape;12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Banks generate much of their revenue by originating loans to borrowers and selling the loans in the secondary market or by servicing the loan and directly receiving interest from the mortgage payments in return. Securitized mortgage loans are seen as a very safe investment for banks as the value of homes generally rises and the safer the loan originated the more valuable it is in the secondary market. Also, most borrowers eventually take advantage of the equity generated in their homes or refinance their current mortgage for a better rate.  However, not all loans make the bank money because borrowers may miss payments or default on their mortgage loans. Banks must have an extensive application review process to determine loan eligibility as a risky borrower could lead to the bank losing revenue on the loan.  A borrower is then considered defaulted on their loan after 180-days or 3 missed payments.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Since borrower defaults represent a loss of revenue for banks, it is in the banks’ best interest to mitigate these losses.  Banks should continue to fine tune their systems that predict </a:t>
            </a:r>
            <a:r>
              <a:rPr lang="en-US"/>
              <a:t>applicant's</a:t>
            </a:r>
            <a:r>
              <a:rPr lang="en-US"/>
              <a:t> potential to default on their mortgages.</a:t>
            </a:r>
            <a:endParaRPr/>
          </a:p>
        </p:txBody>
      </p:sp>
      <p:sp>
        <p:nvSpPr>
          <p:cNvPr id="131" name="Google Shape;1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26d7ff7a5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126d7ff7a5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Our team’s primary focus is to adjust the variables of our current model that predicts our applicants propensity to default, thus mitigating loan defaults our bank would otherwise would’ve originated. The banks reliance on this new system is very important for its growth as it plans to primarily sell A to AAA credit rated Mortgage Backed Securities (MBS) in the secondary market for a premium.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Font typeface="Arial"/>
              <a:buNone/>
            </a:pPr>
            <a:r>
              <a:rPr lang="en-US"/>
              <a:t>Along with  this more risk averse loan origination approach, the bank is also looking to help its current borrowers with loss prevention services. Identifying these borrowers earlier will immediately prevent the loss of revenue from a loan default. It will also strengthen the bank’s credibility on its loan origination and will be an attributing factor in the bank’s plans for profitability and growth from a small regional bank to a larger multi-state or global bank. </a:t>
            </a:r>
            <a:endParaRPr/>
          </a:p>
        </p:txBody>
      </p:sp>
      <p:sp>
        <p:nvSpPr>
          <p:cNvPr id="138" name="Google Shape;138;g126d7ff7a57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Our main question to answer after building our models </a:t>
            </a:r>
            <a:r>
              <a:rPr lang="en-US"/>
              <a:t>is will this applicant</a:t>
            </a:r>
            <a:r>
              <a:rPr b="0" i="0" lang="en-US" sz="1200" u="none" strike="noStrike">
                <a:solidFill>
                  <a:schemeClr val="dk1"/>
                </a:solidFill>
                <a:latin typeface="Calibri"/>
                <a:ea typeface="Calibri"/>
                <a:cs typeface="Calibri"/>
                <a:sym typeface="Calibri"/>
              </a:rPr>
              <a:t> default on their mortgage loan base</a:t>
            </a:r>
            <a:r>
              <a:rPr lang="en-US"/>
              <a:t>d on the current variables in their credit profile</a:t>
            </a:r>
            <a:r>
              <a:rPr b="0" i="0" lang="en-US" sz="1200" u="none" strike="noStrike">
                <a:solidFill>
                  <a:schemeClr val="dk1"/>
                </a:solidFill>
                <a:latin typeface="Calibri"/>
                <a:ea typeface="Calibri"/>
                <a:cs typeface="Calibri"/>
                <a:sym typeface="Calibri"/>
              </a:rPr>
              <a:t>.</a:t>
            </a:r>
            <a:r>
              <a:rPr lang="en-US"/>
              <a:t> By asking ourselves this </a:t>
            </a:r>
            <a:r>
              <a:rPr b="0" i="0" lang="en-US" sz="1200" u="none" strike="noStrike">
                <a:solidFill>
                  <a:schemeClr val="dk1"/>
                </a:solidFill>
                <a:latin typeface="Calibri"/>
                <a:ea typeface="Calibri"/>
                <a:cs typeface="Calibri"/>
                <a:sym typeface="Calibri"/>
              </a:rPr>
              <a:t>main question</a:t>
            </a:r>
            <a:r>
              <a:rPr lang="en-US"/>
              <a:t>, we can achieve our</a:t>
            </a:r>
            <a:r>
              <a:rPr b="0" i="0" lang="en-US" sz="1200" u="none" strike="noStrike">
                <a:solidFill>
                  <a:schemeClr val="dk1"/>
                </a:solidFill>
                <a:latin typeface="Calibri"/>
                <a:ea typeface="Calibri"/>
                <a:cs typeface="Calibri"/>
                <a:sym typeface="Calibri"/>
              </a:rPr>
              <a:t> main goal of </a:t>
            </a:r>
            <a:r>
              <a:rPr lang="en-US"/>
              <a:t>predicting </a:t>
            </a:r>
            <a:r>
              <a:rPr b="0" i="0" lang="en-US" sz="1200" u="none" strike="noStrike">
                <a:solidFill>
                  <a:schemeClr val="dk1"/>
                </a:solidFill>
                <a:latin typeface="Calibri"/>
                <a:ea typeface="Calibri"/>
                <a:cs typeface="Calibri"/>
                <a:sym typeface="Calibri"/>
              </a:rPr>
              <a:t>defaults with the given </a:t>
            </a:r>
            <a:r>
              <a:rPr lang="en-US"/>
              <a:t>information</a:t>
            </a:r>
            <a:r>
              <a:rPr lang="en-US"/>
              <a:t> in the applicant credit profile</a:t>
            </a:r>
            <a:r>
              <a:rPr b="0" i="0" lang="en-US" sz="1200" u="none" strike="noStrike">
                <a:solidFill>
                  <a:schemeClr val="dk1"/>
                </a:solidFill>
                <a:latin typeface="Calibri"/>
                <a:ea typeface="Calibri"/>
                <a:cs typeface="Calibri"/>
                <a:sym typeface="Calibri"/>
              </a:rPr>
              <a:t>.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t/>
            </a:r>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Another interesting questio</a:t>
            </a:r>
            <a:r>
              <a:rPr lang="en-US"/>
              <a:t>n </a:t>
            </a:r>
            <a:r>
              <a:rPr b="0" i="0" lang="en-US" sz="1200" u="none" strike="noStrike">
                <a:solidFill>
                  <a:schemeClr val="dk1"/>
                </a:solidFill>
                <a:latin typeface="Calibri"/>
                <a:ea typeface="Calibri"/>
                <a:cs typeface="Calibri"/>
                <a:sym typeface="Calibri"/>
              </a:rPr>
              <a:t>is, are identifiable input variables that have a big impact or influence in predicting customer outcomes more than others.  We would like to determine which variables are more consistent with the prediction of our target variable the most.</a:t>
            </a:r>
            <a:endParaRPr b="0"/>
          </a:p>
          <a:p>
            <a:pPr indent="0" lvl="0" marL="0" rtl="0" algn="l">
              <a:spcBef>
                <a:spcPts val="0"/>
              </a:spcBef>
              <a:spcAft>
                <a:spcPts val="0"/>
              </a:spcAft>
              <a:buNone/>
            </a:pPr>
            <a:br>
              <a:rPr lang="en-US"/>
            </a:br>
            <a:endParaRPr/>
          </a:p>
        </p:txBody>
      </p:sp>
      <p:sp>
        <p:nvSpPr>
          <p:cNvPr id="145" name="Google Shape;14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Our data is being sourced from the Federal Housing Finance Agency, we will be utilizing the latest Single-Family Mortgage data as it is the most common type of mortgage.  With over 8 million records, the dataset was fairly large for our use so we decided to randomly select 25% of the data to create our sample size.  This raw data set consisted of 189,131 observations and had 21 independent variables, including the target variable “default” which is a binary target that indicates if the borrower defaulted.  </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Because the data was  imbalanced where we saw that 78% of the observations record as not defaulted and 22% record as defaulted, we utilized balancing techniques to get to an even 50/50 split.  Additionally, we ran a stepwise regression for further dimension reduction where we reduced the inputs from 21 variables to 15 variables.</a:t>
            </a:r>
            <a:endParaRPr/>
          </a:p>
        </p:txBody>
      </p:sp>
      <p:sp>
        <p:nvSpPr>
          <p:cNvPr id="155" name="Google Shape;15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26d7ff7a57_0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126d7ff7a57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26d7ff7a57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g126d7ff7a57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26d7ff7a57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g126d7ff7a57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0"/>
          <p:cNvSpPr/>
          <p:nvPr/>
        </p:nvSpPr>
        <p:spPr>
          <a:xfrm>
            <a:off x="5224243" y="1096772"/>
            <a:ext cx="6503180"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 name="Google Shape;17;p10"/>
          <p:cNvSpPr/>
          <p:nvPr/>
        </p:nvSpPr>
        <p:spPr>
          <a:xfrm>
            <a:off x="5016811" y="5624450"/>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 name="Google Shape;18;p10"/>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 name="Google Shape;19;p10"/>
          <p:cNvSpPr txBox="1"/>
          <p:nvPr>
            <p:ph type="ctrTitle"/>
          </p:nvPr>
        </p:nvSpPr>
        <p:spPr>
          <a:xfrm>
            <a:off x="797106" y="1625608"/>
            <a:ext cx="8035342" cy="2722164"/>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8000"/>
              <a:buFont typeface="Play"/>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0"/>
          <p:cNvSpPr txBox="1"/>
          <p:nvPr>
            <p:ph idx="1" type="subTitle"/>
          </p:nvPr>
        </p:nvSpPr>
        <p:spPr>
          <a:xfrm>
            <a:off x="797106" y="4466845"/>
            <a:ext cx="8035342" cy="882904"/>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Clr>
                <a:schemeClr val="dk1"/>
              </a:buClr>
              <a:buSzPts val="2400"/>
              <a:buNone/>
              <a:defRPr sz="2400"/>
            </a:lvl1pPr>
            <a:lvl2pPr lvl="1" algn="ctr">
              <a:lnSpc>
                <a:spcPct val="100000"/>
              </a:lnSpc>
              <a:spcBef>
                <a:spcPts val="5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10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 name="Google Shape;21;p10"/>
          <p:cNvSpPr txBox="1"/>
          <p:nvPr>
            <p:ph idx="10" type="dt"/>
          </p:nvPr>
        </p:nvSpPr>
        <p:spPr>
          <a:xfrm>
            <a:off x="797105" y="5708747"/>
            <a:ext cx="388284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0"/>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0"/>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11"/>
          <p:cNvSpPr/>
          <p:nvPr/>
        </p:nvSpPr>
        <p:spPr>
          <a:xfrm>
            <a:off x="6163735" y="1096772"/>
            <a:ext cx="5571066"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6" name="Google Shape;26;p11"/>
          <p:cNvSpPr/>
          <p:nvPr/>
        </p:nvSpPr>
        <p:spPr>
          <a:xfrm>
            <a:off x="11529484"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 name="Google Shape;27;p11"/>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 name="Google Shape;28;p11"/>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1"/>
          <p:cNvSpPr txBox="1"/>
          <p:nvPr>
            <p:ph idx="1" type="body"/>
          </p:nvPr>
        </p:nvSpPr>
        <p:spPr>
          <a:xfrm>
            <a:off x="565150" y="2691638"/>
            <a:ext cx="8267296" cy="318858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1"/>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1"/>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1"/>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2"/>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2"/>
          <p:cNvSpPr txBox="1"/>
          <p:nvPr>
            <p:ph idx="1" type="body"/>
          </p:nvPr>
        </p:nvSpPr>
        <p:spPr>
          <a:xfrm>
            <a:off x="565111" y="2691637"/>
            <a:ext cx="4946643" cy="318973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2"/>
          <p:cNvSpPr txBox="1"/>
          <p:nvPr>
            <p:ph idx="2" type="body"/>
          </p:nvPr>
        </p:nvSpPr>
        <p:spPr>
          <a:xfrm>
            <a:off x="6076903" y="2691637"/>
            <a:ext cx="4946639" cy="318973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2"/>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2"/>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2"/>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12"/>
          <p:cNvSpPr/>
          <p:nvPr/>
        </p:nvSpPr>
        <p:spPr>
          <a:xfrm>
            <a:off x="11738231" y="1096772"/>
            <a:ext cx="453769"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2"/>
              </a:solidFill>
              <a:latin typeface="Arial"/>
              <a:ea typeface="Arial"/>
              <a:cs typeface="Arial"/>
              <a:sym typeface="Arial"/>
            </a:endParaRPr>
          </a:p>
        </p:txBody>
      </p:sp>
      <p:sp>
        <p:nvSpPr>
          <p:cNvPr id="41" name="Google Shape;41;p12"/>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2" name="Google Shape;42;p12"/>
          <p:cNvSpPr/>
          <p:nvPr/>
        </p:nvSpPr>
        <p:spPr>
          <a:xfrm>
            <a:off x="11531286"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 name="Shape 43"/>
        <p:cNvGrpSpPr/>
        <p:nvPr/>
      </p:nvGrpSpPr>
      <p:grpSpPr>
        <a:xfrm>
          <a:off x="0" y="0"/>
          <a:ext cx="0" cy="0"/>
          <a:chOff x="0" y="0"/>
          <a:chExt cx="0" cy="0"/>
        </a:xfrm>
      </p:grpSpPr>
      <p:sp>
        <p:nvSpPr>
          <p:cNvPr id="44" name="Google Shape;44;p13"/>
          <p:cNvSpPr/>
          <p:nvPr/>
        </p:nvSpPr>
        <p:spPr>
          <a:xfrm>
            <a:off x="4291015" y="1096772"/>
            <a:ext cx="7436404"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5" name="Google Shape;45;p13"/>
          <p:cNvSpPr/>
          <p:nvPr/>
        </p:nvSpPr>
        <p:spPr>
          <a:xfrm>
            <a:off x="4086371" y="5624450"/>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 name="Google Shape;46;p13"/>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7" name="Google Shape;47;p13"/>
          <p:cNvSpPr txBox="1"/>
          <p:nvPr>
            <p:ph type="title"/>
          </p:nvPr>
        </p:nvSpPr>
        <p:spPr>
          <a:xfrm>
            <a:off x="565150" y="1881951"/>
            <a:ext cx="7335836" cy="1987707"/>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3"/>
          <p:cNvSpPr txBox="1"/>
          <p:nvPr>
            <p:ph idx="1" type="body"/>
          </p:nvPr>
        </p:nvSpPr>
        <p:spPr>
          <a:xfrm>
            <a:off x="565149" y="3869661"/>
            <a:ext cx="7335836" cy="94846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a:solidFill>
                  <a:schemeClr val="dk1"/>
                </a:solidFill>
              </a:defRPr>
            </a:lvl1pPr>
            <a:lvl2pPr indent="-228600" lvl="1" marL="914400" algn="l">
              <a:lnSpc>
                <a:spcPct val="100000"/>
              </a:lnSpc>
              <a:spcBef>
                <a:spcPts val="500"/>
              </a:spcBef>
              <a:spcAft>
                <a:spcPts val="0"/>
              </a:spcAft>
              <a:buClr>
                <a:srgbClr val="888888"/>
              </a:buClr>
              <a:buSzPts val="2000"/>
              <a:buNone/>
              <a:defRPr sz="2000">
                <a:solidFill>
                  <a:srgbClr val="888888"/>
                </a:solidFill>
              </a:defRPr>
            </a:lvl2pPr>
            <a:lvl3pPr indent="-228600" lvl="2" marL="1371600" algn="l">
              <a:lnSpc>
                <a:spcPct val="100000"/>
              </a:lnSpc>
              <a:spcBef>
                <a:spcPts val="500"/>
              </a:spcBef>
              <a:spcAft>
                <a:spcPts val="0"/>
              </a:spcAft>
              <a:buClr>
                <a:srgbClr val="888888"/>
              </a:buClr>
              <a:buSzPts val="1800"/>
              <a:buNone/>
              <a:defRPr sz="1800">
                <a:solidFill>
                  <a:srgbClr val="888888"/>
                </a:solidFill>
              </a:defRPr>
            </a:lvl3pPr>
            <a:lvl4pPr indent="-228600" lvl="3" marL="1828800" algn="l">
              <a:lnSpc>
                <a:spcPct val="100000"/>
              </a:lnSpc>
              <a:spcBef>
                <a:spcPts val="500"/>
              </a:spcBef>
              <a:spcAft>
                <a:spcPts val="0"/>
              </a:spcAft>
              <a:buClr>
                <a:srgbClr val="888888"/>
              </a:buClr>
              <a:buSzPts val="1600"/>
              <a:buNone/>
              <a:defRPr sz="1600">
                <a:solidFill>
                  <a:srgbClr val="888888"/>
                </a:solidFill>
              </a:defRPr>
            </a:lvl4pPr>
            <a:lvl5pPr indent="-228600" lvl="4" marL="2286000" algn="l">
              <a:lnSpc>
                <a:spcPct val="10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9" name="Google Shape;49;p13"/>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3"/>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3"/>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14"/>
          <p:cNvSpPr txBox="1"/>
          <p:nvPr>
            <p:ph type="title"/>
          </p:nvPr>
        </p:nvSpPr>
        <p:spPr>
          <a:xfrm>
            <a:off x="565110" y="1204721"/>
            <a:ext cx="8266175" cy="1444752"/>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14"/>
          <p:cNvSpPr txBox="1"/>
          <p:nvPr>
            <p:ph idx="1" type="body"/>
          </p:nvPr>
        </p:nvSpPr>
        <p:spPr>
          <a:xfrm>
            <a:off x="565111" y="2691638"/>
            <a:ext cx="4946644"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4"/>
          <p:cNvSpPr txBox="1"/>
          <p:nvPr>
            <p:ph idx="2" type="body"/>
          </p:nvPr>
        </p:nvSpPr>
        <p:spPr>
          <a:xfrm>
            <a:off x="565111" y="3515550"/>
            <a:ext cx="4946644" cy="236629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4"/>
          <p:cNvSpPr txBox="1"/>
          <p:nvPr>
            <p:ph idx="3" type="body"/>
          </p:nvPr>
        </p:nvSpPr>
        <p:spPr>
          <a:xfrm>
            <a:off x="6076866" y="2691162"/>
            <a:ext cx="4946644"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14"/>
          <p:cNvSpPr txBox="1"/>
          <p:nvPr>
            <p:ph idx="4" type="body"/>
          </p:nvPr>
        </p:nvSpPr>
        <p:spPr>
          <a:xfrm>
            <a:off x="6076866" y="3515074"/>
            <a:ext cx="4946644" cy="236629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14"/>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4"/>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1" name="Google Shape;61;p14"/>
          <p:cNvSpPr/>
          <p:nvPr/>
        </p:nvSpPr>
        <p:spPr>
          <a:xfrm>
            <a:off x="11738231" y="1096772"/>
            <a:ext cx="453769"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2"/>
              </a:solidFill>
              <a:latin typeface="Arial"/>
              <a:ea typeface="Arial"/>
              <a:cs typeface="Arial"/>
              <a:sym typeface="Arial"/>
            </a:endParaRPr>
          </a:p>
        </p:txBody>
      </p:sp>
      <p:sp>
        <p:nvSpPr>
          <p:cNvPr id="62" name="Google Shape;62;p14"/>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 name="Google Shape;63;p14"/>
          <p:cNvSpPr/>
          <p:nvPr/>
        </p:nvSpPr>
        <p:spPr>
          <a:xfrm>
            <a:off x="11531286"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15"/>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5"/>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9" name="Google Shape;69;p15"/>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0" name="Google Shape;70;p15"/>
          <p:cNvSpPr/>
          <p:nvPr/>
        </p:nvSpPr>
        <p:spPr>
          <a:xfrm>
            <a:off x="11738231" y="1096772"/>
            <a:ext cx="453769"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2"/>
              </a:solidFill>
              <a:latin typeface="Arial"/>
              <a:ea typeface="Arial"/>
              <a:cs typeface="Arial"/>
              <a:sym typeface="Arial"/>
            </a:endParaRPr>
          </a:p>
        </p:txBody>
      </p:sp>
      <p:sp>
        <p:nvSpPr>
          <p:cNvPr id="71" name="Google Shape;71;p15"/>
          <p:cNvSpPr/>
          <p:nvPr/>
        </p:nvSpPr>
        <p:spPr>
          <a:xfrm>
            <a:off x="11531286"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16"/>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16"/>
          <p:cNvSpPr/>
          <p:nvPr/>
        </p:nvSpPr>
        <p:spPr>
          <a:xfrm>
            <a:off x="-1" y="1096772"/>
            <a:ext cx="263565"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7" name="Google Shape;77;p16"/>
          <p:cNvSpPr/>
          <p:nvPr/>
        </p:nvSpPr>
        <p:spPr>
          <a:xfrm>
            <a:off x="58248"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8" name="Google Shape;78;p16"/>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9" name="Shape 79"/>
        <p:cNvGrpSpPr/>
        <p:nvPr/>
      </p:nvGrpSpPr>
      <p:grpSpPr>
        <a:xfrm>
          <a:off x="0" y="0"/>
          <a:ext cx="0" cy="0"/>
          <a:chOff x="0" y="0"/>
          <a:chExt cx="0" cy="0"/>
        </a:xfrm>
      </p:grpSpPr>
      <p:sp>
        <p:nvSpPr>
          <p:cNvPr id="80" name="Google Shape;80;p17"/>
          <p:cNvSpPr txBox="1"/>
          <p:nvPr>
            <p:ph type="title"/>
          </p:nvPr>
        </p:nvSpPr>
        <p:spPr>
          <a:xfrm>
            <a:off x="565149" y="1203800"/>
            <a:ext cx="4114800" cy="107721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7"/>
          <p:cNvSpPr txBox="1"/>
          <p:nvPr>
            <p:ph idx="1" type="body"/>
          </p:nvPr>
        </p:nvSpPr>
        <p:spPr>
          <a:xfrm>
            <a:off x="5611813" y="1508252"/>
            <a:ext cx="5606518" cy="4045881"/>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1000"/>
              </a:spcBef>
              <a:spcAft>
                <a:spcPts val="0"/>
              </a:spcAft>
              <a:buClr>
                <a:schemeClr val="dk1"/>
              </a:buClr>
              <a:buSzPts val="2800"/>
              <a:buChar char="–"/>
              <a:defRPr sz="2800"/>
            </a:lvl1pPr>
            <a:lvl2pPr indent="-381000" lvl="1" marL="914400" algn="l">
              <a:lnSpc>
                <a:spcPct val="100000"/>
              </a:lnSpc>
              <a:spcBef>
                <a:spcPts val="500"/>
              </a:spcBef>
              <a:spcAft>
                <a:spcPts val="0"/>
              </a:spcAft>
              <a:buClr>
                <a:schemeClr val="dk1"/>
              </a:buClr>
              <a:buSzPts val="2400"/>
              <a:buChar char="–"/>
              <a:defRPr sz="2400"/>
            </a:lvl2pPr>
            <a:lvl3pPr indent="-355600" lvl="2" marL="1371600" algn="l">
              <a:lnSpc>
                <a:spcPct val="100000"/>
              </a:lnSpc>
              <a:spcBef>
                <a:spcPts val="500"/>
              </a:spcBef>
              <a:spcAft>
                <a:spcPts val="0"/>
              </a:spcAft>
              <a:buClr>
                <a:schemeClr val="dk1"/>
              </a:buClr>
              <a:buSzPts val="2000"/>
              <a:buChar char="–"/>
              <a:defRPr sz="2000"/>
            </a:lvl3pPr>
            <a:lvl4pPr indent="-342900" lvl="3" marL="1828800" algn="l">
              <a:lnSpc>
                <a:spcPct val="100000"/>
              </a:lnSpc>
              <a:spcBef>
                <a:spcPts val="500"/>
              </a:spcBef>
              <a:spcAft>
                <a:spcPts val="0"/>
              </a:spcAft>
              <a:buClr>
                <a:schemeClr val="dk1"/>
              </a:buClr>
              <a:buSzPts val="1800"/>
              <a:buChar char="–"/>
              <a:defRPr sz="1800"/>
            </a:lvl4pPr>
            <a:lvl5pPr indent="-330200" lvl="4" marL="2286000" algn="l">
              <a:lnSpc>
                <a:spcPct val="10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 name="Google Shape;82;p17"/>
          <p:cNvSpPr txBox="1"/>
          <p:nvPr>
            <p:ph idx="2" type="body"/>
          </p:nvPr>
        </p:nvSpPr>
        <p:spPr>
          <a:xfrm>
            <a:off x="565149" y="2368295"/>
            <a:ext cx="4114800" cy="31858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600"/>
              <a:buNone/>
              <a:defRPr sz="1600"/>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 name="Google Shape;83;p17"/>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7"/>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7"/>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6" name="Google Shape;86;p17"/>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7" name="Google Shape;87;p17"/>
          <p:cNvSpPr/>
          <p:nvPr/>
        </p:nvSpPr>
        <p:spPr>
          <a:xfrm>
            <a:off x="-1" y="1096772"/>
            <a:ext cx="263565"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8" name="Google Shape;88;p17"/>
          <p:cNvSpPr/>
          <p:nvPr/>
        </p:nvSpPr>
        <p:spPr>
          <a:xfrm>
            <a:off x="58248"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9" name="Shape 89"/>
        <p:cNvGrpSpPr/>
        <p:nvPr/>
      </p:nvGrpSpPr>
      <p:grpSpPr>
        <a:xfrm>
          <a:off x="0" y="0"/>
          <a:ext cx="0" cy="0"/>
          <a:chOff x="0" y="0"/>
          <a:chExt cx="0" cy="0"/>
        </a:xfrm>
      </p:grpSpPr>
      <p:sp>
        <p:nvSpPr>
          <p:cNvPr id="90" name="Google Shape;90;p18"/>
          <p:cNvSpPr txBox="1"/>
          <p:nvPr>
            <p:ph type="title"/>
          </p:nvPr>
        </p:nvSpPr>
        <p:spPr>
          <a:xfrm>
            <a:off x="565149" y="1203800"/>
            <a:ext cx="4114800" cy="107721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18"/>
          <p:cNvSpPr/>
          <p:nvPr>
            <p:ph idx="2" type="pic"/>
          </p:nvPr>
        </p:nvSpPr>
        <p:spPr>
          <a:xfrm>
            <a:off x="5631151" y="1096772"/>
            <a:ext cx="6096270" cy="5761228"/>
          </a:xfrm>
          <a:prstGeom prst="rect">
            <a:avLst/>
          </a:prstGeom>
          <a:solidFill>
            <a:schemeClr val="lt2"/>
          </a:solidFill>
          <a:ln>
            <a:noFill/>
          </a:ln>
        </p:spPr>
      </p:sp>
      <p:sp>
        <p:nvSpPr>
          <p:cNvPr id="92" name="Google Shape;92;p18"/>
          <p:cNvSpPr txBox="1"/>
          <p:nvPr>
            <p:ph idx="1" type="body"/>
          </p:nvPr>
        </p:nvSpPr>
        <p:spPr>
          <a:xfrm>
            <a:off x="565149" y="2370666"/>
            <a:ext cx="4114800" cy="318346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600"/>
              <a:buNone/>
              <a:defRPr sz="1600"/>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3" name="Google Shape;93;p18"/>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8"/>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8"/>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18"/>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 name="Google Shape;97;p18"/>
          <p:cNvSpPr/>
          <p:nvPr/>
        </p:nvSpPr>
        <p:spPr>
          <a:xfrm>
            <a:off x="-1" y="1096772"/>
            <a:ext cx="263565"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8" name="Google Shape;98;p18"/>
          <p:cNvSpPr/>
          <p:nvPr/>
        </p:nvSpPr>
        <p:spPr>
          <a:xfrm>
            <a:off x="58248"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9" name="Shape 99"/>
        <p:cNvGrpSpPr/>
        <p:nvPr/>
      </p:nvGrpSpPr>
      <p:grpSpPr>
        <a:xfrm>
          <a:off x="0" y="0"/>
          <a:ext cx="0" cy="0"/>
          <a:chOff x="0" y="0"/>
          <a:chExt cx="0" cy="0"/>
        </a:xfrm>
      </p:grpSpPr>
      <p:sp>
        <p:nvSpPr>
          <p:cNvPr id="100" name="Google Shape;100;p19"/>
          <p:cNvSpPr/>
          <p:nvPr/>
        </p:nvSpPr>
        <p:spPr>
          <a:xfrm>
            <a:off x="7087169" y="1096772"/>
            <a:ext cx="4652226"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1" name="Google Shape;101;p19"/>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9"/>
          <p:cNvSpPr txBox="1"/>
          <p:nvPr>
            <p:ph idx="1" type="body"/>
          </p:nvPr>
        </p:nvSpPr>
        <p:spPr>
          <a:xfrm rot="5400000">
            <a:off x="3104505" y="152283"/>
            <a:ext cx="3188586" cy="826729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19"/>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9"/>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9"/>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6" name="Google Shape;106;p19"/>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7" name="Google Shape;107;p19"/>
          <p:cNvSpPr/>
          <p:nvPr/>
        </p:nvSpPr>
        <p:spPr>
          <a:xfrm>
            <a:off x="11415183"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8" name="Shape 108"/>
        <p:cNvGrpSpPr/>
        <p:nvPr/>
      </p:nvGrpSpPr>
      <p:grpSpPr>
        <a:xfrm>
          <a:off x="0" y="0"/>
          <a:ext cx="0" cy="0"/>
          <a:chOff x="0" y="0"/>
          <a:chExt cx="0" cy="0"/>
        </a:xfrm>
      </p:grpSpPr>
      <p:sp>
        <p:nvSpPr>
          <p:cNvPr id="109" name="Google Shape;109;p20"/>
          <p:cNvSpPr txBox="1"/>
          <p:nvPr>
            <p:ph type="title"/>
          </p:nvPr>
        </p:nvSpPr>
        <p:spPr>
          <a:xfrm rot="5400000">
            <a:off x="7944023" y="2616366"/>
            <a:ext cx="4676648" cy="185336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0"/>
          <p:cNvSpPr txBox="1"/>
          <p:nvPr>
            <p:ph idx="1" type="body"/>
          </p:nvPr>
        </p:nvSpPr>
        <p:spPr>
          <a:xfrm rot="5400000">
            <a:off x="2762224" y="-583835"/>
            <a:ext cx="4696934" cy="8274047"/>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20"/>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0"/>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0"/>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4" name="Google Shape;114;p20"/>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5" name="Google Shape;115;p20"/>
          <p:cNvSpPr/>
          <p:nvPr/>
        </p:nvSpPr>
        <p:spPr>
          <a:xfrm>
            <a:off x="-1" y="1096772"/>
            <a:ext cx="263565"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6" name="Google Shape;116;p20"/>
          <p:cNvSpPr/>
          <p:nvPr/>
        </p:nvSpPr>
        <p:spPr>
          <a:xfrm>
            <a:off x="58248"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9"/>
          <p:cNvSpPr txBox="1"/>
          <p:nvPr>
            <p:ph type="title"/>
          </p:nvPr>
        </p:nvSpPr>
        <p:spPr>
          <a:xfrm>
            <a:off x="565149" y="1204721"/>
            <a:ext cx="8267296" cy="144655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9"/>
          <p:cNvSpPr txBox="1"/>
          <p:nvPr>
            <p:ph idx="1" type="body"/>
          </p:nvPr>
        </p:nvSpPr>
        <p:spPr>
          <a:xfrm>
            <a:off x="565150" y="2691638"/>
            <a:ext cx="8267296" cy="318858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00000"/>
              </a:lnSpc>
              <a:spcBef>
                <a:spcPts val="1000"/>
              </a:spcBef>
              <a:spcAft>
                <a:spcPts val="0"/>
              </a:spcAft>
              <a:buClr>
                <a:schemeClr val="dk1"/>
              </a:buClr>
              <a:buSzPts val="2400"/>
              <a:buFont typeface="NTR"/>
              <a:buChar char="–"/>
              <a:defRPr b="0" i="0" sz="2400" u="none" cap="none" strike="noStrike">
                <a:solidFill>
                  <a:schemeClr val="dk1"/>
                </a:solidFill>
                <a:latin typeface="Arial"/>
                <a:ea typeface="Arial"/>
                <a:cs typeface="Arial"/>
                <a:sym typeface="Arial"/>
              </a:defRPr>
            </a:lvl1pPr>
            <a:lvl2pPr indent="-355600" lvl="1" marL="914400" marR="0" rtl="0" algn="l">
              <a:lnSpc>
                <a:spcPct val="100000"/>
              </a:lnSpc>
              <a:spcBef>
                <a:spcPts val="500"/>
              </a:spcBef>
              <a:spcAft>
                <a:spcPts val="0"/>
              </a:spcAft>
              <a:buClr>
                <a:schemeClr val="dk1"/>
              </a:buClr>
              <a:buSzPts val="2000"/>
              <a:buFont typeface="NTR"/>
              <a:buChar char="–"/>
              <a:defRPr b="0" i="0" sz="2000" u="none" cap="none" strike="noStrike">
                <a:solidFill>
                  <a:schemeClr val="dk1"/>
                </a:solidFill>
                <a:latin typeface="Arial"/>
                <a:ea typeface="Arial"/>
                <a:cs typeface="Arial"/>
                <a:sym typeface="Arial"/>
              </a:defRPr>
            </a:lvl2pPr>
            <a:lvl3pPr indent="-342900" lvl="2" marL="1371600" marR="0" rtl="0" algn="l">
              <a:lnSpc>
                <a:spcPct val="100000"/>
              </a:lnSpc>
              <a:spcBef>
                <a:spcPts val="500"/>
              </a:spcBef>
              <a:spcAft>
                <a:spcPts val="0"/>
              </a:spcAft>
              <a:buClr>
                <a:schemeClr val="dk1"/>
              </a:buClr>
              <a:buSzPts val="1800"/>
              <a:buFont typeface="NTR"/>
              <a:buChar char="–"/>
              <a:defRPr b="0" i="0" sz="1800" u="none" cap="none" strike="noStrike">
                <a:solidFill>
                  <a:schemeClr val="dk1"/>
                </a:solidFill>
                <a:latin typeface="Arial"/>
                <a:ea typeface="Arial"/>
                <a:cs typeface="Arial"/>
                <a:sym typeface="Arial"/>
              </a:defRPr>
            </a:lvl3pPr>
            <a:lvl4pPr indent="-330200" lvl="3" marL="1828800" marR="0" rtl="0" algn="l">
              <a:lnSpc>
                <a:spcPct val="100000"/>
              </a:lnSpc>
              <a:spcBef>
                <a:spcPts val="500"/>
              </a:spcBef>
              <a:spcAft>
                <a:spcPts val="0"/>
              </a:spcAft>
              <a:buClr>
                <a:schemeClr val="dk1"/>
              </a:buClr>
              <a:buSzPts val="1600"/>
              <a:buFont typeface="NTR"/>
              <a:buChar char="–"/>
              <a:defRPr b="0" i="0" sz="1600" u="none" cap="none" strike="noStrike">
                <a:solidFill>
                  <a:schemeClr val="dk1"/>
                </a:solidFill>
                <a:latin typeface="Arial"/>
                <a:ea typeface="Arial"/>
                <a:cs typeface="Arial"/>
                <a:sym typeface="Arial"/>
              </a:defRPr>
            </a:lvl4pPr>
            <a:lvl5pPr indent="-330200" lvl="4" marL="2286000" marR="0" rtl="0" algn="l">
              <a:lnSpc>
                <a:spcPct val="100000"/>
              </a:lnSpc>
              <a:spcBef>
                <a:spcPts val="500"/>
              </a:spcBef>
              <a:spcAft>
                <a:spcPts val="0"/>
              </a:spcAft>
              <a:buClr>
                <a:schemeClr val="dk1"/>
              </a:buClr>
              <a:buSzPts val="1600"/>
              <a:buFont typeface="NTR"/>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9"/>
          <p:cNvSpPr txBox="1"/>
          <p:nvPr>
            <p:ph idx="10" type="dt"/>
          </p:nvPr>
        </p:nvSpPr>
        <p:spPr>
          <a:xfrm>
            <a:off x="565149" y="5949696"/>
            <a:ext cx="411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9"/>
          <p:cNvSpPr txBox="1"/>
          <p:nvPr>
            <p:ph idx="11" type="ftr"/>
          </p:nvPr>
        </p:nvSpPr>
        <p:spPr>
          <a:xfrm>
            <a:off x="565150" y="543179"/>
            <a:ext cx="4114800" cy="24688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9"/>
          <p:cNvSpPr txBox="1"/>
          <p:nvPr>
            <p:ph idx="12" type="sldNum"/>
          </p:nvPr>
        </p:nvSpPr>
        <p:spPr>
          <a:xfrm>
            <a:off x="10813024" y="511175"/>
            <a:ext cx="914400" cy="310896"/>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dk1"/>
                </a:solidFill>
                <a:latin typeface="Arial"/>
                <a:ea typeface="Arial"/>
                <a:cs typeface="Arial"/>
                <a:sym typeface="Arial"/>
              </a:defRPr>
            </a:lvl1pPr>
            <a:lvl2pPr indent="0" lvl="1" marL="0" marR="0" rtl="0" algn="r">
              <a:spcBef>
                <a:spcPts val="0"/>
              </a:spcBef>
              <a:buNone/>
              <a:defRPr b="0" i="0" sz="1400" u="none" cap="none" strike="noStrike">
                <a:solidFill>
                  <a:schemeClr val="dk1"/>
                </a:solidFill>
                <a:latin typeface="Arial"/>
                <a:ea typeface="Arial"/>
                <a:cs typeface="Arial"/>
                <a:sym typeface="Arial"/>
              </a:defRPr>
            </a:lvl2pPr>
            <a:lvl3pPr indent="0" lvl="2" marL="0" marR="0" rtl="0" algn="r">
              <a:spcBef>
                <a:spcPts val="0"/>
              </a:spcBef>
              <a:buNone/>
              <a:defRPr b="0" i="0" sz="1400" u="none" cap="none" strike="noStrike">
                <a:solidFill>
                  <a:schemeClr val="dk1"/>
                </a:solidFill>
                <a:latin typeface="Arial"/>
                <a:ea typeface="Arial"/>
                <a:cs typeface="Arial"/>
                <a:sym typeface="Arial"/>
              </a:defRPr>
            </a:lvl3pPr>
            <a:lvl4pPr indent="0" lvl="3" marL="0" marR="0" rtl="0" algn="r">
              <a:spcBef>
                <a:spcPts val="0"/>
              </a:spcBef>
              <a:buNone/>
              <a:defRPr b="0" i="0" sz="1400" u="none" cap="none" strike="noStrike">
                <a:solidFill>
                  <a:schemeClr val="dk1"/>
                </a:solidFill>
                <a:latin typeface="Arial"/>
                <a:ea typeface="Arial"/>
                <a:cs typeface="Arial"/>
                <a:sym typeface="Arial"/>
              </a:defRPr>
            </a:lvl4pPr>
            <a:lvl5pPr indent="0" lvl="4" marL="0" marR="0" rtl="0" algn="r">
              <a:spcBef>
                <a:spcPts val="0"/>
              </a:spcBef>
              <a:buNone/>
              <a:defRPr b="0" i="0" sz="1400" u="none" cap="none" strike="noStrike">
                <a:solidFill>
                  <a:schemeClr val="dk1"/>
                </a:solidFill>
                <a:latin typeface="Arial"/>
                <a:ea typeface="Arial"/>
                <a:cs typeface="Arial"/>
                <a:sym typeface="Arial"/>
              </a:defRPr>
            </a:lvl5pPr>
            <a:lvl6pPr indent="0" lvl="5" marL="0" marR="0" rtl="0" algn="r">
              <a:spcBef>
                <a:spcPts val="0"/>
              </a:spcBef>
              <a:buNone/>
              <a:defRPr b="0" i="0" sz="1400" u="none" cap="none" strike="noStrike">
                <a:solidFill>
                  <a:schemeClr val="dk1"/>
                </a:solidFill>
                <a:latin typeface="Arial"/>
                <a:ea typeface="Arial"/>
                <a:cs typeface="Arial"/>
                <a:sym typeface="Arial"/>
              </a:defRPr>
            </a:lvl6pPr>
            <a:lvl7pPr indent="0" lvl="6" marL="0" marR="0" rtl="0" algn="r">
              <a:spcBef>
                <a:spcPts val="0"/>
              </a:spcBef>
              <a:buNone/>
              <a:defRPr b="0" i="0" sz="1400" u="none" cap="none" strike="noStrike">
                <a:solidFill>
                  <a:schemeClr val="dk1"/>
                </a:solidFill>
                <a:latin typeface="Arial"/>
                <a:ea typeface="Arial"/>
                <a:cs typeface="Arial"/>
                <a:sym typeface="Arial"/>
              </a:defRPr>
            </a:lvl7pPr>
            <a:lvl8pPr indent="0" lvl="7" marL="0" marR="0" rtl="0" algn="r">
              <a:spcBef>
                <a:spcPts val="0"/>
              </a:spcBef>
              <a:buNone/>
              <a:defRPr b="0" i="0" sz="1400" u="none" cap="none" strike="noStrike">
                <a:solidFill>
                  <a:schemeClr val="dk1"/>
                </a:solidFill>
                <a:latin typeface="Arial"/>
                <a:ea typeface="Arial"/>
                <a:cs typeface="Arial"/>
                <a:sym typeface="Arial"/>
              </a:defRPr>
            </a:lvl8pPr>
            <a:lvl9pPr indent="0" lvl="8" marL="0" marR="0" rtl="0" algn="r">
              <a:spcBef>
                <a:spcPts val="0"/>
              </a:spcBef>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 name="Shape 121"/>
        <p:cNvGrpSpPr/>
        <p:nvPr/>
      </p:nvGrpSpPr>
      <p:grpSpPr>
        <a:xfrm>
          <a:off x="0" y="0"/>
          <a:ext cx="0" cy="0"/>
          <a:chOff x="0" y="0"/>
          <a:chExt cx="0" cy="0"/>
        </a:xfrm>
      </p:grpSpPr>
      <p:sp>
        <p:nvSpPr>
          <p:cNvPr id="122" name="Google Shape;122;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3" name="Google Shape;123;p1"/>
          <p:cNvSpPr txBox="1"/>
          <p:nvPr>
            <p:ph type="ctrTitle"/>
          </p:nvPr>
        </p:nvSpPr>
        <p:spPr>
          <a:xfrm>
            <a:off x="6226629" y="976630"/>
            <a:ext cx="4991703" cy="3525701"/>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1"/>
              </a:buClr>
              <a:buSzPts val="7200"/>
              <a:buFont typeface="Play"/>
              <a:buNone/>
            </a:pPr>
            <a:r>
              <a:rPr lang="en-US" sz="7200"/>
              <a:t>Predicting Mortgage Loan Default</a:t>
            </a:r>
            <a:endParaRPr/>
          </a:p>
        </p:txBody>
      </p:sp>
      <p:sp>
        <p:nvSpPr>
          <p:cNvPr id="124" name="Google Shape;124;p1"/>
          <p:cNvSpPr txBox="1"/>
          <p:nvPr>
            <p:ph idx="1" type="subTitle"/>
          </p:nvPr>
        </p:nvSpPr>
        <p:spPr>
          <a:xfrm>
            <a:off x="6562614" y="5439918"/>
            <a:ext cx="4655719" cy="882904"/>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0000"/>
              </a:lnSpc>
              <a:spcBef>
                <a:spcPts val="0"/>
              </a:spcBef>
              <a:spcAft>
                <a:spcPts val="0"/>
              </a:spcAft>
              <a:buClr>
                <a:schemeClr val="dk1"/>
              </a:buClr>
              <a:buSzPct val="100000"/>
              <a:buNone/>
            </a:pPr>
            <a:r>
              <a:rPr lang="en-US"/>
              <a:t>BIT 5534: GROUP 10</a:t>
            </a:r>
            <a:endParaRPr/>
          </a:p>
          <a:p>
            <a:pPr indent="0" lvl="0" marL="0" rtl="0" algn="l">
              <a:lnSpc>
                <a:spcPct val="100000"/>
              </a:lnSpc>
              <a:spcBef>
                <a:spcPts val="1000"/>
              </a:spcBef>
              <a:spcAft>
                <a:spcPts val="0"/>
              </a:spcAft>
              <a:buClr>
                <a:schemeClr val="dk1"/>
              </a:buClr>
              <a:buSzPct val="100000"/>
              <a:buNone/>
            </a:pPr>
            <a:r>
              <a:rPr lang="en-US"/>
              <a:t>DANNY LEAL AND EVERETT JOHNSON</a:t>
            </a:r>
            <a:endParaRPr/>
          </a:p>
        </p:txBody>
      </p:sp>
      <p:pic>
        <p:nvPicPr>
          <p:cNvPr descr="A side view of an abstract white and grey weave in sphere form side view" id="125" name="Google Shape;125;p1"/>
          <p:cNvPicPr preferRelativeResize="0"/>
          <p:nvPr/>
        </p:nvPicPr>
        <p:blipFill rotWithShape="1">
          <a:blip r:embed="rId3">
            <a:alphaModFix/>
          </a:blip>
          <a:srcRect b="1" l="39249" r="0" t="0"/>
          <a:stretch/>
        </p:blipFill>
        <p:spPr>
          <a:xfrm>
            <a:off x="0" y="10"/>
            <a:ext cx="6038037" cy="6857990"/>
          </a:xfrm>
          <a:prstGeom prst="rect">
            <a:avLst/>
          </a:prstGeom>
          <a:noFill/>
          <a:ln>
            <a:noFill/>
          </a:ln>
        </p:spPr>
      </p:pic>
      <p:sp>
        <p:nvSpPr>
          <p:cNvPr id="126" name="Google Shape;126;p1"/>
          <p:cNvSpPr/>
          <p:nvPr/>
        </p:nvSpPr>
        <p:spPr>
          <a:xfrm>
            <a:off x="5830625" y="5623560"/>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7" name="Google Shape;127;p1"/>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
          <p:cNvSpPr txBox="1"/>
          <p:nvPr>
            <p:ph type="title"/>
          </p:nvPr>
        </p:nvSpPr>
        <p:spPr>
          <a:xfrm>
            <a:off x="565150" y="621791"/>
            <a:ext cx="9218931" cy="14465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6600"/>
              <a:buFont typeface="Play"/>
              <a:buNone/>
            </a:pPr>
            <a:r>
              <a:rPr lang="en-US" sz="6600"/>
              <a:t>BUSINESS PROBLEM</a:t>
            </a:r>
            <a:endParaRPr sz="6600"/>
          </a:p>
        </p:txBody>
      </p:sp>
      <p:sp>
        <p:nvSpPr>
          <p:cNvPr id="134" name="Google Shape;134;p2"/>
          <p:cNvSpPr txBox="1"/>
          <p:nvPr>
            <p:ph idx="1" type="body"/>
          </p:nvPr>
        </p:nvSpPr>
        <p:spPr>
          <a:xfrm>
            <a:off x="565150" y="2068341"/>
            <a:ext cx="8267400" cy="41679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1000"/>
              </a:spcBef>
              <a:spcAft>
                <a:spcPts val="0"/>
              </a:spcAft>
              <a:buClr>
                <a:schemeClr val="dk1"/>
              </a:buClr>
              <a:buSzPts val="2400"/>
              <a:buNone/>
            </a:pPr>
            <a:r>
              <a:rPr lang="en-US">
                <a:latin typeface="Times New Roman"/>
                <a:ea typeface="Times New Roman"/>
                <a:cs typeface="Times New Roman"/>
                <a:sym typeface="Times New Roman"/>
              </a:rPr>
              <a:t>Sun City Bank, a smaller regional bank, is looking to identify which high-risk loans are prone to default. Our team is responsible to find ways to identify variables and patterns that could potentially impact loan default. By establishing this system, Sun City Bank can take a more risk aversion approach in loan origination thus reducing its future loan default rate.</a:t>
            </a:r>
            <a:endParaRPr>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g126d7ff7a57_0_0"/>
          <p:cNvSpPr txBox="1"/>
          <p:nvPr>
            <p:ph type="title"/>
          </p:nvPr>
        </p:nvSpPr>
        <p:spPr>
          <a:xfrm>
            <a:off x="565150" y="621791"/>
            <a:ext cx="9219000" cy="14466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6600"/>
              <a:buFont typeface="Play"/>
              <a:buNone/>
            </a:pPr>
            <a:r>
              <a:rPr lang="en-US" sz="6600"/>
              <a:t>BUSINESS</a:t>
            </a:r>
            <a:r>
              <a:rPr lang="en-US" sz="6600"/>
              <a:t> OBJECTIVE</a:t>
            </a:r>
            <a:endParaRPr/>
          </a:p>
        </p:txBody>
      </p:sp>
      <p:sp>
        <p:nvSpPr>
          <p:cNvPr id="141" name="Google Shape;141;g126d7ff7a57_0_0"/>
          <p:cNvSpPr txBox="1"/>
          <p:nvPr>
            <p:ph idx="1" type="body"/>
          </p:nvPr>
        </p:nvSpPr>
        <p:spPr>
          <a:xfrm>
            <a:off x="565150" y="2068351"/>
            <a:ext cx="9542400" cy="44664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lang="en-US">
                <a:latin typeface="Times New Roman"/>
                <a:ea typeface="Times New Roman"/>
                <a:cs typeface="Times New Roman"/>
                <a:sym typeface="Times New Roman"/>
              </a:rPr>
              <a:t>Our teams primary business objective is to leverage existing data of current borrower credit profiles to i</a:t>
            </a:r>
            <a:r>
              <a:rPr lang="en-US">
                <a:latin typeface="Times New Roman"/>
                <a:ea typeface="Times New Roman"/>
                <a:cs typeface="Times New Roman"/>
                <a:sym typeface="Times New Roman"/>
              </a:rPr>
              <a:t>dentify predictive variables of loan defaults to consistently adjust future loan approval criteria.</a:t>
            </a:r>
            <a:endParaRPr>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lang="en-US">
                <a:latin typeface="Times New Roman"/>
                <a:ea typeface="Times New Roman"/>
                <a:cs typeface="Times New Roman"/>
                <a:sym typeface="Times New Roman"/>
              </a:rPr>
              <a:t>By using utilizing the new system, our team can identify and offer current borrowers loss prevention services earlier to alleviate burdens. Offering loss prevention earlier may lead to mitigating the loss in revenue and riskiness of the loan. </a:t>
            </a:r>
            <a:endParaRPr>
              <a:latin typeface="Times New Roman"/>
              <a:ea typeface="Times New Roman"/>
              <a:cs typeface="Times New Roman"/>
              <a:sym typeface="Times New Roman"/>
            </a:endParaRPr>
          </a:p>
          <a:p>
            <a:pPr indent="0" lvl="0" marL="0" rtl="0" algn="l">
              <a:lnSpc>
                <a:spcPct val="100000"/>
              </a:lnSpc>
              <a:spcBef>
                <a:spcPts val="1000"/>
              </a:spcBef>
              <a:spcAft>
                <a:spcPts val="0"/>
              </a:spcAft>
              <a:buClr>
                <a:schemeClr val="dk1"/>
              </a:buClr>
              <a:buSzPts val="24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
          <p:cNvSpPr txBox="1"/>
          <p:nvPr>
            <p:ph type="title"/>
          </p:nvPr>
        </p:nvSpPr>
        <p:spPr>
          <a:xfrm>
            <a:off x="731520" y="418041"/>
            <a:ext cx="8267296" cy="14465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6600"/>
              <a:buFont typeface="Play"/>
              <a:buNone/>
            </a:pPr>
            <a:r>
              <a:rPr lang="en-US" sz="6600"/>
              <a:t>QUESTIONS</a:t>
            </a:r>
            <a:endParaRPr sz="5400"/>
          </a:p>
        </p:txBody>
      </p:sp>
      <p:pic>
        <p:nvPicPr>
          <p:cNvPr descr="A picture containing column&#10;&#10;Description automatically generated" id="148" name="Google Shape;148;p3"/>
          <p:cNvPicPr preferRelativeResize="0"/>
          <p:nvPr>
            <p:ph idx="1" type="body"/>
          </p:nvPr>
        </p:nvPicPr>
        <p:blipFill rotWithShape="1">
          <a:blip r:embed="rId3">
            <a:alphaModFix/>
          </a:blip>
          <a:srcRect b="0" l="0" r="0" t="0"/>
          <a:stretch/>
        </p:blipFill>
        <p:spPr>
          <a:xfrm>
            <a:off x="1203979" y="2692400"/>
            <a:ext cx="2842241" cy="2470631"/>
          </a:xfrm>
          <a:prstGeom prst="rect">
            <a:avLst/>
          </a:prstGeom>
          <a:noFill/>
          <a:ln>
            <a:noFill/>
          </a:ln>
        </p:spPr>
      </p:pic>
      <p:pic>
        <p:nvPicPr>
          <p:cNvPr descr="Graphical user interface&#10;&#10;Description automatically generated" id="149" name="Google Shape;149;p3"/>
          <p:cNvPicPr preferRelativeResize="0"/>
          <p:nvPr>
            <p:ph idx="2" type="body"/>
          </p:nvPr>
        </p:nvPicPr>
        <p:blipFill rotWithShape="1">
          <a:blip r:embed="rId4">
            <a:alphaModFix/>
          </a:blip>
          <a:srcRect b="0" l="0" r="0" t="0"/>
          <a:stretch/>
        </p:blipFill>
        <p:spPr>
          <a:xfrm>
            <a:off x="6076950" y="2692400"/>
            <a:ext cx="4965700" cy="2392491"/>
          </a:xfrm>
          <a:prstGeom prst="rect">
            <a:avLst/>
          </a:prstGeom>
          <a:noFill/>
          <a:ln>
            <a:noFill/>
          </a:ln>
        </p:spPr>
      </p:pic>
      <p:sp>
        <p:nvSpPr>
          <p:cNvPr id="150" name="Google Shape;150;p3"/>
          <p:cNvSpPr txBox="1"/>
          <p:nvPr/>
        </p:nvSpPr>
        <p:spPr>
          <a:xfrm>
            <a:off x="731520" y="5372100"/>
            <a:ext cx="429768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Utilizing the </a:t>
            </a:r>
            <a:r>
              <a:rPr lang="en-US" sz="1800">
                <a:solidFill>
                  <a:schemeClr val="dk1"/>
                </a:solidFill>
              </a:rPr>
              <a:t>borrower </a:t>
            </a:r>
            <a:r>
              <a:rPr b="0" i="0" lang="en-US" sz="1800" u="none" cap="none" strike="noStrike">
                <a:solidFill>
                  <a:schemeClr val="dk1"/>
                </a:solidFill>
                <a:latin typeface="Arial"/>
                <a:ea typeface="Arial"/>
                <a:cs typeface="Arial"/>
                <a:sym typeface="Arial"/>
              </a:rPr>
              <a:t>credit history in a mortgage loan application, will a potential borrower default on their loan?</a:t>
            </a:r>
            <a:endParaRPr/>
          </a:p>
        </p:txBody>
      </p:sp>
      <p:sp>
        <p:nvSpPr>
          <p:cNvPr id="151" name="Google Shape;151;p3"/>
          <p:cNvSpPr txBox="1"/>
          <p:nvPr/>
        </p:nvSpPr>
        <p:spPr>
          <a:xfrm>
            <a:off x="6096000" y="5372100"/>
            <a:ext cx="494665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Are there identifiable input variables that have a big impact or influence in predicting borrower outcomes more than others?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4"/>
          <p:cNvSpPr txBox="1"/>
          <p:nvPr>
            <p:ph type="title"/>
          </p:nvPr>
        </p:nvSpPr>
        <p:spPr>
          <a:xfrm>
            <a:off x="565150" y="803141"/>
            <a:ext cx="9390381" cy="14465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6600"/>
              <a:buFont typeface="Play"/>
              <a:buNone/>
            </a:pPr>
            <a:r>
              <a:rPr lang="en-US" sz="6600"/>
              <a:t>DATA SET DESCRIPTION</a:t>
            </a:r>
            <a:endParaRPr/>
          </a:p>
        </p:txBody>
      </p:sp>
      <p:sp>
        <p:nvSpPr>
          <p:cNvPr id="158" name="Google Shape;158;p4"/>
          <p:cNvSpPr txBox="1"/>
          <p:nvPr>
            <p:ph idx="1" type="body"/>
          </p:nvPr>
        </p:nvSpPr>
        <p:spPr>
          <a:xfrm>
            <a:off x="565150" y="2691638"/>
            <a:ext cx="4692650" cy="3188586"/>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rgbClr val="0070C0"/>
              </a:buClr>
              <a:buSzPts val="2400"/>
              <a:buNone/>
            </a:pPr>
            <a:r>
              <a:rPr lang="en-US">
                <a:solidFill>
                  <a:srgbClr val="0070C0"/>
                </a:solidFill>
              </a:rPr>
              <a:t>RAW DATA SET</a:t>
            </a:r>
            <a:endParaRPr/>
          </a:p>
          <a:p>
            <a:pPr indent="-228600" lvl="0" marL="228600" rtl="0" algn="l">
              <a:lnSpc>
                <a:spcPct val="100000"/>
              </a:lnSpc>
              <a:spcBef>
                <a:spcPts val="1000"/>
              </a:spcBef>
              <a:spcAft>
                <a:spcPts val="0"/>
              </a:spcAft>
              <a:buClr>
                <a:schemeClr val="dk1"/>
              </a:buClr>
              <a:buSzPts val="2400"/>
              <a:buChar char="–"/>
            </a:pPr>
            <a:r>
              <a:rPr lang="en-US"/>
              <a:t>189,131 Observations</a:t>
            </a:r>
            <a:endParaRPr/>
          </a:p>
          <a:p>
            <a:pPr indent="-228600" lvl="0" marL="228600" rtl="0" algn="l">
              <a:lnSpc>
                <a:spcPct val="100000"/>
              </a:lnSpc>
              <a:spcBef>
                <a:spcPts val="1000"/>
              </a:spcBef>
              <a:spcAft>
                <a:spcPts val="0"/>
              </a:spcAft>
              <a:buClr>
                <a:schemeClr val="dk1"/>
              </a:buClr>
              <a:buSzPts val="2400"/>
              <a:buChar char="–"/>
            </a:pPr>
            <a:r>
              <a:rPr lang="en-US"/>
              <a:t>21 independent variables</a:t>
            </a:r>
            <a:endParaRPr/>
          </a:p>
          <a:p>
            <a:pPr indent="-228600" lvl="0" marL="228600" rtl="0" algn="l">
              <a:lnSpc>
                <a:spcPct val="100000"/>
              </a:lnSpc>
              <a:spcBef>
                <a:spcPts val="1000"/>
              </a:spcBef>
              <a:spcAft>
                <a:spcPts val="0"/>
              </a:spcAft>
              <a:buClr>
                <a:schemeClr val="dk1"/>
              </a:buClr>
              <a:buSzPts val="2400"/>
              <a:buChar char="–"/>
            </a:pPr>
            <a:r>
              <a:rPr lang="en-US"/>
              <a:t>78% did not default</a:t>
            </a:r>
            <a:endParaRPr/>
          </a:p>
          <a:p>
            <a:pPr indent="-228600" lvl="0" marL="228600" rtl="0" algn="l">
              <a:lnSpc>
                <a:spcPct val="100000"/>
              </a:lnSpc>
              <a:spcBef>
                <a:spcPts val="1000"/>
              </a:spcBef>
              <a:spcAft>
                <a:spcPts val="0"/>
              </a:spcAft>
              <a:buClr>
                <a:schemeClr val="dk1"/>
              </a:buClr>
              <a:buSzPts val="2400"/>
              <a:buChar char="–"/>
            </a:pPr>
            <a:r>
              <a:rPr lang="en-US"/>
              <a:t>22% defaulted</a:t>
            </a:r>
            <a:endParaRPr/>
          </a:p>
        </p:txBody>
      </p:sp>
      <p:sp>
        <p:nvSpPr>
          <p:cNvPr id="159" name="Google Shape;159;p4"/>
          <p:cNvSpPr txBox="1"/>
          <p:nvPr/>
        </p:nvSpPr>
        <p:spPr>
          <a:xfrm>
            <a:off x="6638290" y="2691638"/>
            <a:ext cx="4692650" cy="3188586"/>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rgbClr val="0070C0"/>
              </a:buClr>
              <a:buSzPts val="2400"/>
              <a:buFont typeface="NTR"/>
              <a:buNone/>
            </a:pPr>
            <a:r>
              <a:rPr b="0" i="0" lang="en-US" sz="2400">
                <a:solidFill>
                  <a:srgbClr val="0070C0"/>
                </a:solidFill>
                <a:latin typeface="Arial"/>
                <a:ea typeface="Arial"/>
                <a:cs typeface="Arial"/>
                <a:sym typeface="Arial"/>
              </a:rPr>
              <a:t>CLEANED DATA SET</a:t>
            </a:r>
            <a:endParaRPr/>
          </a:p>
          <a:p>
            <a:pPr indent="-228600" lvl="0" marL="228600" marR="0" rtl="0" algn="l">
              <a:lnSpc>
                <a:spcPct val="100000"/>
              </a:lnSpc>
              <a:spcBef>
                <a:spcPts val="1000"/>
              </a:spcBef>
              <a:spcAft>
                <a:spcPts val="0"/>
              </a:spcAft>
              <a:buClr>
                <a:schemeClr val="dk1"/>
              </a:buClr>
              <a:buSzPts val="2400"/>
              <a:buFont typeface="NTR"/>
              <a:buChar char="–"/>
            </a:pPr>
            <a:r>
              <a:rPr b="0" i="0" lang="en-US" sz="2400">
                <a:solidFill>
                  <a:schemeClr val="dk1"/>
                </a:solidFill>
                <a:latin typeface="Arial"/>
                <a:ea typeface="Arial"/>
                <a:cs typeface="Arial"/>
                <a:sym typeface="Arial"/>
              </a:rPr>
              <a:t>78,850 Observations</a:t>
            </a:r>
            <a:endParaRPr/>
          </a:p>
          <a:p>
            <a:pPr indent="-228600" lvl="0" marL="228600" marR="0" rtl="0" algn="l">
              <a:lnSpc>
                <a:spcPct val="100000"/>
              </a:lnSpc>
              <a:spcBef>
                <a:spcPts val="1000"/>
              </a:spcBef>
              <a:spcAft>
                <a:spcPts val="0"/>
              </a:spcAft>
              <a:buClr>
                <a:schemeClr val="dk1"/>
              </a:buClr>
              <a:buSzPts val="2400"/>
              <a:buFont typeface="NTR"/>
              <a:buChar char="–"/>
            </a:pPr>
            <a:r>
              <a:rPr b="0" i="0" lang="en-US" sz="2400">
                <a:solidFill>
                  <a:schemeClr val="dk1"/>
                </a:solidFill>
                <a:latin typeface="Arial"/>
                <a:ea typeface="Arial"/>
                <a:cs typeface="Arial"/>
                <a:sym typeface="Arial"/>
              </a:rPr>
              <a:t>15 independent variables</a:t>
            </a:r>
            <a:endParaRPr/>
          </a:p>
          <a:p>
            <a:pPr indent="-228600" lvl="0" marL="228600" marR="0" rtl="0" algn="l">
              <a:lnSpc>
                <a:spcPct val="100000"/>
              </a:lnSpc>
              <a:spcBef>
                <a:spcPts val="1000"/>
              </a:spcBef>
              <a:spcAft>
                <a:spcPts val="0"/>
              </a:spcAft>
              <a:buClr>
                <a:schemeClr val="dk1"/>
              </a:buClr>
              <a:buSzPts val="2400"/>
              <a:buFont typeface="NTR"/>
              <a:buChar char="–"/>
            </a:pPr>
            <a:r>
              <a:rPr b="0" i="0" lang="en-US" sz="2400">
                <a:solidFill>
                  <a:schemeClr val="dk1"/>
                </a:solidFill>
                <a:latin typeface="Arial"/>
                <a:ea typeface="Arial"/>
                <a:cs typeface="Arial"/>
                <a:sym typeface="Arial"/>
              </a:rPr>
              <a:t>50% did not default</a:t>
            </a:r>
            <a:endParaRPr/>
          </a:p>
          <a:p>
            <a:pPr indent="-228600" lvl="0" marL="228600" marR="0" rtl="0" algn="l">
              <a:lnSpc>
                <a:spcPct val="100000"/>
              </a:lnSpc>
              <a:spcBef>
                <a:spcPts val="1000"/>
              </a:spcBef>
              <a:spcAft>
                <a:spcPts val="0"/>
              </a:spcAft>
              <a:buClr>
                <a:schemeClr val="dk1"/>
              </a:buClr>
              <a:buSzPts val="2400"/>
              <a:buFont typeface="NTR"/>
              <a:buChar char="–"/>
            </a:pPr>
            <a:r>
              <a:rPr b="0" i="0" lang="en-US" sz="2400">
                <a:solidFill>
                  <a:schemeClr val="dk1"/>
                </a:solidFill>
                <a:latin typeface="Arial"/>
                <a:ea typeface="Arial"/>
                <a:cs typeface="Arial"/>
                <a:sym typeface="Arial"/>
              </a:rPr>
              <a:t>50% defaulted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3" name="Shape 163"/>
        <p:cNvGrpSpPr/>
        <p:nvPr/>
      </p:nvGrpSpPr>
      <p:grpSpPr>
        <a:xfrm>
          <a:off x="0" y="0"/>
          <a:ext cx="0" cy="0"/>
          <a:chOff x="0" y="0"/>
          <a:chExt cx="0" cy="0"/>
        </a:xfrm>
      </p:grpSpPr>
      <p:sp>
        <p:nvSpPr>
          <p:cNvPr id="164" name="Google Shape;164;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5" name="Google Shape;165;p5"/>
          <p:cNvSpPr txBox="1"/>
          <p:nvPr>
            <p:ph type="title"/>
          </p:nvPr>
        </p:nvSpPr>
        <p:spPr>
          <a:xfrm>
            <a:off x="47565" y="483552"/>
            <a:ext cx="7174887" cy="122644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6600"/>
              <a:buFont typeface="Play"/>
              <a:buNone/>
            </a:pPr>
            <a:r>
              <a:rPr lang="en-US" sz="6600"/>
              <a:t>Data Dictionary</a:t>
            </a:r>
            <a:endParaRPr/>
          </a:p>
        </p:txBody>
      </p:sp>
      <p:sp>
        <p:nvSpPr>
          <p:cNvPr id="166" name="Google Shape;166;p5"/>
          <p:cNvSpPr/>
          <p:nvPr/>
        </p:nvSpPr>
        <p:spPr>
          <a:xfrm>
            <a:off x="11738231" y="1096772"/>
            <a:ext cx="453769" cy="576122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2"/>
              </a:solidFill>
              <a:latin typeface="Arial"/>
              <a:ea typeface="Arial"/>
              <a:cs typeface="Arial"/>
              <a:sym typeface="Arial"/>
            </a:endParaRPr>
          </a:p>
        </p:txBody>
      </p:sp>
      <p:sp>
        <p:nvSpPr>
          <p:cNvPr id="167" name="Google Shape;167;p5"/>
          <p:cNvSpPr/>
          <p:nvPr/>
        </p:nvSpPr>
        <p:spPr>
          <a:xfrm>
            <a:off x="9881559" y="976630"/>
            <a:ext cx="1336774" cy="120142"/>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8" name="Google Shape;168;p5"/>
          <p:cNvSpPr/>
          <p:nvPr/>
        </p:nvSpPr>
        <p:spPr>
          <a:xfrm>
            <a:off x="11531286" y="5618903"/>
            <a:ext cx="524933" cy="524933"/>
          </a:xfrm>
          <a:prstGeom prst="plus">
            <a:avLst>
              <a:gd fmla="val 39516"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aphicFrame>
        <p:nvGraphicFramePr>
          <p:cNvPr id="169" name="Google Shape;169;p5"/>
          <p:cNvGraphicFramePr/>
          <p:nvPr/>
        </p:nvGraphicFramePr>
        <p:xfrm>
          <a:off x="2123741" y="1659594"/>
          <a:ext cx="3000000" cy="3000000"/>
        </p:xfrm>
        <a:graphic>
          <a:graphicData uri="http://schemas.openxmlformats.org/drawingml/2006/table">
            <a:tbl>
              <a:tblPr>
                <a:noFill/>
                <a:tableStyleId>{69B0E155-A16E-40C1-8422-236472656CA7}</a:tableStyleId>
              </a:tblPr>
              <a:tblGrid>
                <a:gridCol w="2122650"/>
                <a:gridCol w="1394925"/>
                <a:gridCol w="4240250"/>
              </a:tblGrid>
              <a:tr h="289725">
                <a:tc>
                  <a:txBody>
                    <a:bodyPr/>
                    <a:lstStyle/>
                    <a:p>
                      <a:pPr indent="0" lvl="0" marL="0" marR="0" rtl="0" algn="ctr">
                        <a:lnSpc>
                          <a:spcPct val="200000"/>
                        </a:lnSpc>
                        <a:spcBef>
                          <a:spcPts val="0"/>
                        </a:spcBef>
                        <a:spcAft>
                          <a:spcPts val="0"/>
                        </a:spcAft>
                        <a:buNone/>
                      </a:pPr>
                      <a:r>
                        <a:rPr b="1" i="0" lang="en-US" sz="900" u="none" cap="none" strike="noStrike">
                          <a:solidFill>
                            <a:srgbClr val="FFFFFF"/>
                          </a:solidFill>
                          <a:latin typeface="Calibri"/>
                          <a:ea typeface="Calibri"/>
                          <a:cs typeface="Calibri"/>
                          <a:sym typeface="Calibri"/>
                        </a:rPr>
                        <a:t>Field Name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72C4"/>
                    </a:solidFill>
                  </a:tcPr>
                </a:tc>
                <a:tc>
                  <a:txBody>
                    <a:bodyPr/>
                    <a:lstStyle/>
                    <a:p>
                      <a:pPr indent="0" lvl="0" marL="0" marR="0" rtl="0" algn="ctr">
                        <a:lnSpc>
                          <a:spcPct val="200000"/>
                        </a:lnSpc>
                        <a:spcBef>
                          <a:spcPts val="0"/>
                        </a:spcBef>
                        <a:spcAft>
                          <a:spcPts val="0"/>
                        </a:spcAft>
                        <a:buNone/>
                      </a:pPr>
                      <a:r>
                        <a:rPr b="1" i="0" lang="en-US" sz="900" u="none" cap="none" strike="noStrike">
                          <a:solidFill>
                            <a:srgbClr val="FFFFFF"/>
                          </a:solidFill>
                          <a:latin typeface="Calibri"/>
                          <a:ea typeface="Calibri"/>
                          <a:cs typeface="Calibri"/>
                          <a:sym typeface="Calibri"/>
                        </a:rPr>
                        <a:t>Data Type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72C4"/>
                    </a:solidFill>
                  </a:tcPr>
                </a:tc>
                <a:tc>
                  <a:txBody>
                    <a:bodyPr/>
                    <a:lstStyle/>
                    <a:p>
                      <a:pPr indent="0" lvl="0" marL="0" marR="0" rtl="0" algn="ctr">
                        <a:lnSpc>
                          <a:spcPct val="200000"/>
                        </a:lnSpc>
                        <a:spcBef>
                          <a:spcPts val="0"/>
                        </a:spcBef>
                        <a:spcAft>
                          <a:spcPts val="0"/>
                        </a:spcAft>
                        <a:buNone/>
                      </a:pPr>
                      <a:r>
                        <a:rPr b="1" i="0" lang="en-US" sz="900" u="none" cap="none" strike="noStrike">
                          <a:solidFill>
                            <a:srgbClr val="FFFFFF"/>
                          </a:solidFill>
                          <a:latin typeface="Calibri"/>
                          <a:ea typeface="Calibri"/>
                          <a:cs typeface="Calibri"/>
                          <a:sym typeface="Calibri"/>
                        </a:rPr>
                        <a:t>Description</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72C4"/>
                    </a:solidFill>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active_loans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Number of Active Loans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avg_account_age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Average Loan length in months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credit_history_length</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Length of Credit History in months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credit_score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Credit Bureau Score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credit_score_category</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ORDINAL</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Credit Score Description</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cust_age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Age of Customer</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defaulted</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NOMINAL</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Loan Defaulted (0=No, 1=Yes)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delinquent_acccounts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Number of Delinquent Accounts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employment_type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Employment (Salaried, Self Employed, Not Applicable)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home_cost</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Cost of Home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loan_to_value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Loan to Value on Home</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new_recent_accounts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Number of new accounts opened last 6 months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num_overdue_accounts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Number of overdue accounts (180 days)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number_of_accounts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Number of open lines of credit</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89725">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number_of_inquiries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CONTINUOUS</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c>
                  <a:txBody>
                    <a:bodyPr/>
                    <a:lstStyle/>
                    <a:p>
                      <a:pPr indent="0" lvl="0" marL="0" marR="0" rtl="0" algn="l">
                        <a:lnSpc>
                          <a:spcPct val="200000"/>
                        </a:lnSpc>
                        <a:spcBef>
                          <a:spcPts val="0"/>
                        </a:spcBef>
                        <a:spcAft>
                          <a:spcPts val="0"/>
                        </a:spcAft>
                        <a:buNone/>
                      </a:pPr>
                      <a:r>
                        <a:rPr b="0" i="0" lang="en-US" sz="900" u="none" cap="none" strike="noStrike">
                          <a:solidFill>
                            <a:srgbClr val="000000"/>
                          </a:solidFill>
                          <a:latin typeface="Calibri"/>
                          <a:ea typeface="Calibri"/>
                          <a:cs typeface="Calibri"/>
                          <a:sym typeface="Calibri"/>
                        </a:rPr>
                        <a:t>Number of inquiries on Credit</a:t>
                      </a:r>
                      <a:endParaRPr b="0" i="0" sz="1300" u="none" cap="none" strike="noStrike">
                        <a:latin typeface="Arial"/>
                        <a:ea typeface="Arial"/>
                        <a:cs typeface="Arial"/>
                        <a:sym typeface="Arial"/>
                      </a:endParaRPr>
                    </a:p>
                  </a:txBody>
                  <a:tcPr marT="7050" marB="0" marR="50700" marL="507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E1F2"/>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6"/>
          <p:cNvSpPr txBox="1"/>
          <p:nvPr>
            <p:ph type="title"/>
          </p:nvPr>
        </p:nvSpPr>
        <p:spPr>
          <a:xfrm>
            <a:off x="565148" y="636081"/>
            <a:ext cx="9001762" cy="198770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Font typeface="Play"/>
              <a:buNone/>
            </a:pPr>
            <a:r>
              <a:rPr lang="en-US" sz="6600"/>
              <a:t>MODELING </a:t>
            </a:r>
            <a:br>
              <a:rPr lang="en-US" sz="6600"/>
            </a:br>
            <a:r>
              <a:rPr lang="en-US" sz="6600"/>
              <a:t>TECHNIQUES USED</a:t>
            </a:r>
            <a:endParaRPr/>
          </a:p>
        </p:txBody>
      </p:sp>
      <p:sp>
        <p:nvSpPr>
          <p:cNvPr id="175" name="Google Shape;175;p6"/>
          <p:cNvSpPr txBox="1"/>
          <p:nvPr>
            <p:ph idx="1" type="body"/>
          </p:nvPr>
        </p:nvSpPr>
        <p:spPr>
          <a:xfrm>
            <a:off x="1605279" y="2994660"/>
            <a:ext cx="7335836" cy="2663189"/>
          </a:xfrm>
          <a:prstGeom prst="rect">
            <a:avLst/>
          </a:prstGeom>
          <a:noFill/>
          <a:ln>
            <a:noFill/>
          </a:ln>
        </p:spPr>
        <p:txBody>
          <a:bodyPr anchorCtr="0" anchor="t" bIns="45700" lIns="91425" spcFirstLastPara="1" rIns="91425" wrap="square" tIns="45700">
            <a:normAutofit/>
          </a:bodyPr>
          <a:lstStyle/>
          <a:p>
            <a:pPr indent="-342900" lvl="0" marL="342900" rtl="0" algn="l">
              <a:lnSpc>
                <a:spcPct val="200000"/>
              </a:lnSpc>
              <a:spcBef>
                <a:spcPts val="0"/>
              </a:spcBef>
              <a:spcAft>
                <a:spcPts val="0"/>
              </a:spcAft>
              <a:buClr>
                <a:schemeClr val="dk1"/>
              </a:buClr>
              <a:buSzPts val="2400"/>
              <a:buFont typeface="Arial"/>
              <a:buChar char="•"/>
            </a:pPr>
            <a:r>
              <a:rPr lang="en-US"/>
              <a:t>CLASSIFICATION TREE</a:t>
            </a:r>
            <a:endParaRPr/>
          </a:p>
          <a:p>
            <a:pPr indent="-342900" lvl="0" marL="342900" rtl="0" algn="l">
              <a:lnSpc>
                <a:spcPct val="200000"/>
              </a:lnSpc>
              <a:spcBef>
                <a:spcPts val="1000"/>
              </a:spcBef>
              <a:spcAft>
                <a:spcPts val="0"/>
              </a:spcAft>
              <a:buClr>
                <a:schemeClr val="dk1"/>
              </a:buClr>
              <a:buSzPts val="2400"/>
              <a:buFont typeface="Arial"/>
              <a:buChar char="•"/>
            </a:pPr>
            <a:r>
              <a:rPr lang="en-US"/>
              <a:t>NOMINAL LOGISTIC REGRESSION</a:t>
            </a:r>
            <a:endParaRPr/>
          </a:p>
          <a:p>
            <a:pPr indent="-342900" lvl="0" marL="342900" rtl="0" algn="l">
              <a:lnSpc>
                <a:spcPct val="200000"/>
              </a:lnSpc>
              <a:spcBef>
                <a:spcPts val="1000"/>
              </a:spcBef>
              <a:spcAft>
                <a:spcPts val="0"/>
              </a:spcAft>
              <a:buClr>
                <a:schemeClr val="dk1"/>
              </a:buClr>
              <a:buSzPts val="2400"/>
              <a:buFont typeface="Arial"/>
              <a:buChar char="•"/>
            </a:pPr>
            <a:r>
              <a:rPr lang="en-US"/>
              <a:t>NEURAL NETWORK</a:t>
            </a:r>
            <a:endParaRPr/>
          </a:p>
          <a:p>
            <a:pPr indent="0" lvl="0" marL="0" rtl="0" algn="l">
              <a:lnSpc>
                <a:spcPct val="100000"/>
              </a:lnSpc>
              <a:spcBef>
                <a:spcPts val="1000"/>
              </a:spcBef>
              <a:spcAft>
                <a:spcPts val="0"/>
              </a:spcAft>
              <a:buClr>
                <a:schemeClr val="dk1"/>
              </a:buClr>
              <a:buSzPts val="24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7"/>
          <p:cNvSpPr txBox="1"/>
          <p:nvPr>
            <p:ph type="title"/>
          </p:nvPr>
        </p:nvSpPr>
        <p:spPr>
          <a:xfrm>
            <a:off x="1532636" y="327405"/>
            <a:ext cx="8267400" cy="12984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6600"/>
              <a:buFont typeface="Play"/>
              <a:buNone/>
            </a:pPr>
            <a:r>
              <a:rPr lang="en-US" sz="6600"/>
              <a:t>MODEL RESULTS</a:t>
            </a:r>
            <a:endParaRPr/>
          </a:p>
        </p:txBody>
      </p:sp>
      <p:graphicFrame>
        <p:nvGraphicFramePr>
          <p:cNvPr id="181" name="Google Shape;181;p7"/>
          <p:cNvGraphicFramePr/>
          <p:nvPr/>
        </p:nvGraphicFramePr>
        <p:xfrm>
          <a:off x="1532625" y="1797075"/>
          <a:ext cx="3000000" cy="3000000"/>
        </p:xfrm>
        <a:graphic>
          <a:graphicData uri="http://schemas.openxmlformats.org/drawingml/2006/table">
            <a:tbl>
              <a:tblPr bandRow="1" firstRow="1">
                <a:noFill/>
                <a:tableStyleId>{87E64C6C-F046-4505-95B9-FC590C5D1A04}</a:tableStyleId>
              </a:tblPr>
              <a:tblGrid>
                <a:gridCol w="1707625"/>
                <a:gridCol w="1203375"/>
                <a:gridCol w="1448475"/>
                <a:gridCol w="2173775"/>
                <a:gridCol w="2004825"/>
              </a:tblGrid>
              <a:tr h="1078475">
                <a:tc>
                  <a:txBody>
                    <a:bodyPr/>
                    <a:lstStyle/>
                    <a:p>
                      <a:pPr indent="0" lvl="0" marL="0" marR="0" rtl="0" algn="l">
                        <a:spcBef>
                          <a:spcPts val="0"/>
                        </a:spcBef>
                        <a:spcAft>
                          <a:spcPts val="0"/>
                        </a:spcAft>
                        <a:buNone/>
                      </a:pPr>
                      <a:r>
                        <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t>R2</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t>RASE</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t>Sensitivity</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t>Specificity</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69550">
                <a:tc>
                  <a:txBody>
                    <a:bodyPr/>
                    <a:lstStyle/>
                    <a:p>
                      <a:pPr indent="0" lvl="0" marL="0" marR="0" rtl="0" algn="l">
                        <a:spcBef>
                          <a:spcPts val="0"/>
                        </a:spcBef>
                        <a:spcAft>
                          <a:spcPts val="0"/>
                        </a:spcAft>
                        <a:buNone/>
                      </a:pPr>
                      <a:r>
                        <a:rPr lang="en-US"/>
                        <a:t>Nominal </a:t>
                      </a:r>
                      <a:r>
                        <a:rPr lang="en-US" sz="1400"/>
                        <a:t>Logistic Regression</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0.028</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.4902</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.533</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.643</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73075">
                <a:tc>
                  <a:txBody>
                    <a:bodyPr/>
                    <a:lstStyle/>
                    <a:p>
                      <a:pPr indent="0" lvl="0" marL="0" marR="0" rtl="0" algn="l">
                        <a:spcBef>
                          <a:spcPts val="0"/>
                        </a:spcBef>
                        <a:spcAft>
                          <a:spcPts val="0"/>
                        </a:spcAft>
                        <a:buNone/>
                      </a:pPr>
                      <a:r>
                        <a:rPr lang="en-US" sz="1400"/>
                        <a:t>Classification Tree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0.024</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.4917</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.664</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.495</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73075">
                <a:tc>
                  <a:txBody>
                    <a:bodyPr/>
                    <a:lstStyle/>
                    <a:p>
                      <a:pPr indent="0" lvl="0" marL="0" marR="0" rtl="0" algn="l">
                        <a:spcBef>
                          <a:spcPts val="0"/>
                        </a:spcBef>
                        <a:spcAft>
                          <a:spcPts val="0"/>
                        </a:spcAft>
                        <a:buNone/>
                      </a:pPr>
                      <a:r>
                        <a:rPr lang="en-US" sz="1400"/>
                        <a:t>Neural Network</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.032</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.4889</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.635</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.536</a:t>
                      </a:r>
                      <a:endParaRPr sz="18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126d7ff7a57_0_9"/>
          <p:cNvSpPr txBox="1"/>
          <p:nvPr>
            <p:ph type="title"/>
          </p:nvPr>
        </p:nvSpPr>
        <p:spPr>
          <a:xfrm>
            <a:off x="565111" y="327405"/>
            <a:ext cx="8267400" cy="12984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Font typeface="Play"/>
              <a:buNone/>
            </a:pPr>
            <a:r>
              <a:rPr lang="en-US" sz="6600"/>
              <a:t>CLASSIFICATION TREE</a:t>
            </a:r>
            <a:endParaRPr/>
          </a:p>
        </p:txBody>
      </p:sp>
      <p:pic>
        <p:nvPicPr>
          <p:cNvPr id="187" name="Google Shape;187;g126d7ff7a57_0_9"/>
          <p:cNvPicPr preferRelativeResize="0"/>
          <p:nvPr/>
        </p:nvPicPr>
        <p:blipFill>
          <a:blip r:embed="rId3">
            <a:alphaModFix/>
          </a:blip>
          <a:stretch>
            <a:fillRect/>
          </a:stretch>
        </p:blipFill>
        <p:spPr>
          <a:xfrm>
            <a:off x="197500" y="1625800"/>
            <a:ext cx="5994851" cy="4496125"/>
          </a:xfrm>
          <a:prstGeom prst="rect">
            <a:avLst/>
          </a:prstGeom>
          <a:noFill/>
          <a:ln>
            <a:noFill/>
          </a:ln>
        </p:spPr>
      </p:pic>
      <p:graphicFrame>
        <p:nvGraphicFramePr>
          <p:cNvPr id="188" name="Google Shape;188;g126d7ff7a57_0_9"/>
          <p:cNvGraphicFramePr/>
          <p:nvPr/>
        </p:nvGraphicFramePr>
        <p:xfrm>
          <a:off x="6472625" y="4857225"/>
          <a:ext cx="3000000" cy="3000000"/>
        </p:xfrm>
        <a:graphic>
          <a:graphicData uri="http://schemas.openxmlformats.org/drawingml/2006/table">
            <a:tbl>
              <a:tblPr bandCol="1" bandRow="1">
                <a:noFill/>
                <a:tableStyleId>{08325AD4-A94C-4D53-A0D2-FBEDE1BABDE4}</a:tableStyleId>
              </a:tblPr>
              <a:tblGrid>
                <a:gridCol w="2084100"/>
                <a:gridCol w="1341825"/>
                <a:gridCol w="1341825"/>
              </a:tblGrid>
              <a:tr h="702875">
                <a:tc>
                  <a:txBody>
                    <a:bodyPr/>
                    <a:lstStyle/>
                    <a:p>
                      <a:pPr indent="0" lvl="0" marL="0" rtl="0" algn="ctr">
                        <a:spcBef>
                          <a:spcPts val="0"/>
                        </a:spcBef>
                        <a:spcAft>
                          <a:spcPts val="0"/>
                        </a:spcAft>
                        <a:buNone/>
                      </a:pPr>
                      <a:r>
                        <a:rPr b="1" lang="en-US" sz="1300">
                          <a:latin typeface="Helvetica Neue"/>
                          <a:ea typeface="Helvetica Neue"/>
                          <a:cs typeface="Helvetica Neue"/>
                          <a:sym typeface="Helvetica Neue"/>
                        </a:rPr>
                        <a:t>Actual</a:t>
                      </a:r>
                      <a:endParaRPr b="1" sz="1300">
                        <a:latin typeface="Helvetica Neue"/>
                        <a:ea typeface="Helvetica Neue"/>
                        <a:cs typeface="Helvetica Neue"/>
                        <a:sym typeface="Helvetica Neue"/>
                      </a:endParaRPr>
                    </a:p>
                  </a:txBody>
                  <a:tcPr marT="0" marB="0" marR="25400" marL="25400"/>
                </a:tc>
                <a:tc gridSpan="2">
                  <a:txBody>
                    <a:bodyPr/>
                    <a:lstStyle/>
                    <a:p>
                      <a:pPr indent="0" lvl="0" marL="0" rtl="0" algn="ctr">
                        <a:spcBef>
                          <a:spcPts val="0"/>
                        </a:spcBef>
                        <a:spcAft>
                          <a:spcPts val="0"/>
                        </a:spcAft>
                        <a:buNone/>
                      </a:pPr>
                      <a:r>
                        <a:rPr b="1" lang="en-US" sz="1300">
                          <a:latin typeface="Helvetica Neue"/>
                          <a:ea typeface="Helvetica Neue"/>
                          <a:cs typeface="Helvetica Neue"/>
                          <a:sym typeface="Helvetica Neue"/>
                        </a:rPr>
                        <a:t>Predicted Rate</a:t>
                      </a:r>
                      <a:endParaRPr b="1" sz="1300">
                        <a:latin typeface="Helvetica Neue"/>
                        <a:ea typeface="Helvetica Neue"/>
                        <a:cs typeface="Helvetica Neue"/>
                        <a:sym typeface="Helvetica Neue"/>
                      </a:endParaRPr>
                    </a:p>
                  </a:txBody>
                  <a:tcPr marT="0" marB="0" marR="25400" marL="25400"/>
                </a:tc>
                <a:tc hMerge="1"/>
              </a:tr>
              <a:tr h="353650">
                <a:tc>
                  <a:txBody>
                    <a:bodyPr/>
                    <a:lstStyle/>
                    <a:p>
                      <a:pPr indent="0" lvl="0" marL="0" rtl="0" algn="l">
                        <a:spcBef>
                          <a:spcPts val="0"/>
                        </a:spcBef>
                        <a:spcAft>
                          <a:spcPts val="0"/>
                        </a:spcAft>
                        <a:buNone/>
                      </a:pPr>
                      <a:r>
                        <a:rPr b="1" lang="en-US" sz="1300">
                          <a:latin typeface="Helvetica Neue"/>
                          <a:ea typeface="Helvetica Neue"/>
                          <a:cs typeface="Helvetica Neue"/>
                          <a:sym typeface="Helvetica Neue"/>
                        </a:rPr>
                        <a:t>defaulted</a:t>
                      </a:r>
                      <a:endParaRPr b="1" sz="1300">
                        <a:latin typeface="Helvetica Neue"/>
                        <a:ea typeface="Helvetica Neue"/>
                        <a:cs typeface="Helvetica Neue"/>
                        <a:sym typeface="Helvetica Neue"/>
                      </a:endParaRPr>
                    </a:p>
                  </a:txBody>
                  <a:tcPr marT="0" marB="0" marR="0" marL="0">
                    <a:solidFill>
                      <a:srgbClr val="D9D9D9"/>
                    </a:solidFill>
                  </a:tcPr>
                </a:tc>
                <a:tc>
                  <a:txBody>
                    <a:bodyPr/>
                    <a:lstStyle/>
                    <a:p>
                      <a:pPr indent="0" lvl="0" marL="0" rtl="0" algn="r">
                        <a:spcBef>
                          <a:spcPts val="0"/>
                        </a:spcBef>
                        <a:spcAft>
                          <a:spcPts val="0"/>
                        </a:spcAft>
                        <a:buNone/>
                      </a:pPr>
                      <a:r>
                        <a:rPr b="1" lang="en-US" sz="1300">
                          <a:latin typeface="Helvetica Neue"/>
                          <a:ea typeface="Helvetica Neue"/>
                          <a:cs typeface="Helvetica Neue"/>
                          <a:sym typeface="Helvetica Neue"/>
                        </a:rPr>
                        <a:t>0</a:t>
                      </a:r>
                      <a:endParaRPr b="1" sz="1300">
                        <a:latin typeface="Helvetica Neue"/>
                        <a:ea typeface="Helvetica Neue"/>
                        <a:cs typeface="Helvetica Neue"/>
                        <a:sym typeface="Helvetica Neue"/>
                      </a:endParaRPr>
                    </a:p>
                  </a:txBody>
                  <a:tcPr marT="0" marB="0" marR="0" marL="0">
                    <a:solidFill>
                      <a:srgbClr val="D9D9D9"/>
                    </a:solidFill>
                  </a:tcPr>
                </a:tc>
                <a:tc>
                  <a:txBody>
                    <a:bodyPr/>
                    <a:lstStyle/>
                    <a:p>
                      <a:pPr indent="0" lvl="0" marL="0" rtl="0" algn="r">
                        <a:spcBef>
                          <a:spcPts val="0"/>
                        </a:spcBef>
                        <a:spcAft>
                          <a:spcPts val="0"/>
                        </a:spcAft>
                        <a:buNone/>
                      </a:pPr>
                      <a:r>
                        <a:rPr b="1" lang="en-US" sz="1300">
                          <a:latin typeface="Helvetica Neue"/>
                          <a:ea typeface="Helvetica Neue"/>
                          <a:cs typeface="Helvetica Neue"/>
                          <a:sym typeface="Helvetica Neue"/>
                        </a:rPr>
                        <a:t>1</a:t>
                      </a:r>
                      <a:endParaRPr b="1" sz="1300">
                        <a:latin typeface="Helvetica Neue"/>
                        <a:ea typeface="Helvetica Neue"/>
                        <a:cs typeface="Helvetica Neue"/>
                        <a:sym typeface="Helvetica Neue"/>
                      </a:endParaRPr>
                    </a:p>
                  </a:txBody>
                  <a:tcPr marT="0" marB="0" marR="0" marL="0">
                    <a:solidFill>
                      <a:srgbClr val="D9D9D9"/>
                    </a:solidFill>
                  </a:tcPr>
                </a:tc>
              </a:tr>
              <a:tr h="3514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0</a:t>
                      </a:r>
                      <a:endParaRPr sz="1300">
                        <a:latin typeface="Helvetica Neue"/>
                        <a:ea typeface="Helvetica Neue"/>
                        <a:cs typeface="Helvetica Neue"/>
                        <a:sym typeface="Helvetica Neue"/>
                      </a:endParaRPr>
                    </a:p>
                  </a:txBody>
                  <a:tcPr marT="0" marB="0" marR="0" marL="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0.495</a:t>
                      </a:r>
                      <a:endParaRPr sz="1300">
                        <a:latin typeface="Helvetica Neue"/>
                        <a:ea typeface="Helvetica Neue"/>
                        <a:cs typeface="Helvetica Neue"/>
                        <a:sym typeface="Helvetica Neue"/>
                      </a:endParaRPr>
                    </a:p>
                  </a:txBody>
                  <a:tcPr marT="0" marB="0" marR="0" marL="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0.505</a:t>
                      </a:r>
                      <a:endParaRPr sz="1300">
                        <a:latin typeface="Helvetica Neue"/>
                        <a:ea typeface="Helvetica Neue"/>
                        <a:cs typeface="Helvetica Neue"/>
                        <a:sym typeface="Helvetica Neue"/>
                      </a:endParaRPr>
                    </a:p>
                  </a:txBody>
                  <a:tcPr marT="0" marB="0" marR="0" marL="0"/>
                </a:tc>
              </a:tr>
              <a:tr h="3514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1</a:t>
                      </a:r>
                      <a:endParaRPr sz="1300">
                        <a:latin typeface="Helvetica Neue"/>
                        <a:ea typeface="Helvetica Neue"/>
                        <a:cs typeface="Helvetica Neue"/>
                        <a:sym typeface="Helvetica Neue"/>
                      </a:endParaRPr>
                    </a:p>
                  </a:txBody>
                  <a:tcPr marT="0" marB="0" marR="0" marL="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0.336</a:t>
                      </a:r>
                      <a:endParaRPr sz="1300">
                        <a:latin typeface="Helvetica Neue"/>
                        <a:ea typeface="Helvetica Neue"/>
                        <a:cs typeface="Helvetica Neue"/>
                        <a:sym typeface="Helvetica Neue"/>
                      </a:endParaRPr>
                    </a:p>
                  </a:txBody>
                  <a:tcPr marT="0" marB="0" marR="0" marL="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0.664</a:t>
                      </a:r>
                      <a:endParaRPr sz="1300">
                        <a:latin typeface="Helvetica Neue"/>
                        <a:ea typeface="Helvetica Neue"/>
                        <a:cs typeface="Helvetica Neue"/>
                        <a:sym typeface="Helvetica Neue"/>
                      </a:endParaRPr>
                    </a:p>
                  </a:txBody>
                  <a:tcPr marT="0" marB="0" marR="0" marL="0"/>
                </a:tc>
              </a:tr>
            </a:tbl>
          </a:graphicData>
        </a:graphic>
      </p:graphicFrame>
      <p:pic>
        <p:nvPicPr>
          <p:cNvPr id="189" name="Google Shape;189;g126d7ff7a57_0_9"/>
          <p:cNvPicPr preferRelativeResize="0"/>
          <p:nvPr/>
        </p:nvPicPr>
        <p:blipFill>
          <a:blip r:embed="rId4">
            <a:alphaModFix/>
          </a:blip>
          <a:stretch>
            <a:fillRect/>
          </a:stretch>
        </p:blipFill>
        <p:spPr>
          <a:xfrm>
            <a:off x="6315876" y="1436730"/>
            <a:ext cx="5628976" cy="33320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126d7ff7a57_0_21"/>
          <p:cNvSpPr txBox="1"/>
          <p:nvPr>
            <p:ph type="title"/>
          </p:nvPr>
        </p:nvSpPr>
        <p:spPr>
          <a:xfrm>
            <a:off x="565100" y="327399"/>
            <a:ext cx="8267400" cy="9114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Font typeface="Play"/>
              <a:buNone/>
            </a:pPr>
            <a:r>
              <a:rPr lang="en-US" sz="6600"/>
              <a:t>NOMINAL LOGISTIC REGRESSION</a:t>
            </a:r>
            <a:endParaRPr/>
          </a:p>
        </p:txBody>
      </p:sp>
      <p:graphicFrame>
        <p:nvGraphicFramePr>
          <p:cNvPr id="195" name="Google Shape;195;g126d7ff7a57_0_21"/>
          <p:cNvGraphicFramePr/>
          <p:nvPr/>
        </p:nvGraphicFramePr>
        <p:xfrm>
          <a:off x="143375" y="2607988"/>
          <a:ext cx="3000000" cy="3000000"/>
        </p:xfrm>
        <a:graphic>
          <a:graphicData uri="http://schemas.openxmlformats.org/drawingml/2006/table">
            <a:tbl>
              <a:tblPr bandCol="1" bandRow="1">
                <a:noFill/>
                <a:tableStyleId>{08325AD4-A94C-4D53-A0D2-FBEDE1BABDE4}</a:tableStyleId>
              </a:tblPr>
              <a:tblGrid>
                <a:gridCol w="1716725"/>
                <a:gridCol w="801975"/>
                <a:gridCol w="939825"/>
                <a:gridCol w="2794375"/>
              </a:tblGrid>
              <a:tr h="333475">
                <a:tc>
                  <a:txBody>
                    <a:bodyPr/>
                    <a:lstStyle/>
                    <a:p>
                      <a:pPr indent="0" lvl="0" marL="0" rtl="0" algn="l">
                        <a:spcBef>
                          <a:spcPts val="0"/>
                        </a:spcBef>
                        <a:spcAft>
                          <a:spcPts val="0"/>
                        </a:spcAft>
                        <a:buNone/>
                      </a:pPr>
                      <a:r>
                        <a:rPr b="1" lang="en-US" sz="1200">
                          <a:latin typeface="Helvetica Neue"/>
                          <a:ea typeface="Helvetica Neue"/>
                          <a:cs typeface="Helvetica Neue"/>
                          <a:sym typeface="Helvetica Neue"/>
                        </a:rPr>
                        <a:t>Measure</a:t>
                      </a:r>
                      <a:endParaRPr b="1" sz="1200">
                        <a:latin typeface="Helvetica Neue"/>
                        <a:ea typeface="Helvetica Neue"/>
                        <a:cs typeface="Helvetica Neue"/>
                        <a:sym typeface="Helvetica Neue"/>
                      </a:endParaRPr>
                    </a:p>
                  </a:txBody>
                  <a:tcPr marT="0" marB="0" marR="25400" marL="25400">
                    <a:solidFill>
                      <a:srgbClr val="D9D9D9"/>
                    </a:solidFill>
                  </a:tcPr>
                </a:tc>
                <a:tc>
                  <a:txBody>
                    <a:bodyPr/>
                    <a:lstStyle/>
                    <a:p>
                      <a:pPr indent="0" lvl="0" marL="0" rtl="0" algn="r">
                        <a:spcBef>
                          <a:spcPts val="0"/>
                        </a:spcBef>
                        <a:spcAft>
                          <a:spcPts val="0"/>
                        </a:spcAft>
                        <a:buNone/>
                      </a:pPr>
                      <a:r>
                        <a:rPr b="1" lang="en-US" sz="1200">
                          <a:latin typeface="Helvetica Neue"/>
                          <a:ea typeface="Helvetica Neue"/>
                          <a:cs typeface="Helvetica Neue"/>
                          <a:sym typeface="Helvetica Neue"/>
                        </a:rPr>
                        <a:t>Training</a:t>
                      </a:r>
                      <a:endParaRPr b="1" sz="1200">
                        <a:latin typeface="Helvetica Neue"/>
                        <a:ea typeface="Helvetica Neue"/>
                        <a:cs typeface="Helvetica Neue"/>
                        <a:sym typeface="Helvetica Neue"/>
                      </a:endParaRPr>
                    </a:p>
                  </a:txBody>
                  <a:tcPr marT="0" marB="0" marR="25400" marL="25400">
                    <a:solidFill>
                      <a:srgbClr val="D9D9D9"/>
                    </a:solidFill>
                  </a:tcPr>
                </a:tc>
                <a:tc>
                  <a:txBody>
                    <a:bodyPr/>
                    <a:lstStyle/>
                    <a:p>
                      <a:pPr indent="0" lvl="0" marL="0" rtl="0" algn="r">
                        <a:spcBef>
                          <a:spcPts val="0"/>
                        </a:spcBef>
                        <a:spcAft>
                          <a:spcPts val="0"/>
                        </a:spcAft>
                        <a:buNone/>
                      </a:pPr>
                      <a:r>
                        <a:rPr b="1" lang="en-US" sz="1200">
                          <a:latin typeface="Helvetica Neue"/>
                          <a:ea typeface="Helvetica Neue"/>
                          <a:cs typeface="Helvetica Neue"/>
                          <a:sym typeface="Helvetica Neue"/>
                        </a:rPr>
                        <a:t>Validation</a:t>
                      </a:r>
                      <a:endParaRPr b="1" sz="1200">
                        <a:latin typeface="Helvetica Neue"/>
                        <a:ea typeface="Helvetica Neue"/>
                        <a:cs typeface="Helvetica Neue"/>
                        <a:sym typeface="Helvetica Neue"/>
                      </a:endParaRPr>
                    </a:p>
                  </a:txBody>
                  <a:tcPr marT="0" marB="0" marR="25400" marL="25400">
                    <a:solidFill>
                      <a:srgbClr val="D9D9D9"/>
                    </a:solidFill>
                  </a:tcPr>
                </a:tc>
                <a:tc>
                  <a:txBody>
                    <a:bodyPr/>
                    <a:lstStyle/>
                    <a:p>
                      <a:pPr indent="0" lvl="0" marL="0" rtl="0" algn="l">
                        <a:spcBef>
                          <a:spcPts val="0"/>
                        </a:spcBef>
                        <a:spcAft>
                          <a:spcPts val="0"/>
                        </a:spcAft>
                        <a:buNone/>
                      </a:pPr>
                      <a:r>
                        <a:rPr b="1" lang="en-US" sz="1200">
                          <a:latin typeface="Helvetica Neue"/>
                          <a:ea typeface="Helvetica Neue"/>
                          <a:cs typeface="Helvetica Neue"/>
                          <a:sym typeface="Helvetica Neue"/>
                        </a:rPr>
                        <a:t>Definition</a:t>
                      </a:r>
                      <a:endParaRPr b="1" sz="1200">
                        <a:latin typeface="Helvetica Neue"/>
                        <a:ea typeface="Helvetica Neue"/>
                        <a:cs typeface="Helvetica Neue"/>
                        <a:sym typeface="Helvetica Neue"/>
                      </a:endParaRPr>
                    </a:p>
                  </a:txBody>
                  <a:tcPr marT="0" marB="0" marR="25400" marL="25400">
                    <a:solidFill>
                      <a:srgbClr val="D9D9D9"/>
                    </a:solidFill>
                  </a:tcPr>
                </a:tc>
              </a:tr>
              <a:tr h="326100">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Entropy RSquare</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0.0283</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0.0313</a:t>
                      </a:r>
                      <a:endParaRPr sz="1200">
                        <a:latin typeface="Helvetica Neue"/>
                        <a:ea typeface="Helvetica Neue"/>
                        <a:cs typeface="Helvetica Neue"/>
                        <a:sym typeface="Helvetica Neue"/>
                      </a:endParaRPr>
                    </a:p>
                  </a:txBody>
                  <a:tcPr marT="0" marB="0" marR="25400" marL="25400"/>
                </a:tc>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1-Loglike(model)/Loglike(0)</a:t>
                      </a:r>
                      <a:endParaRPr sz="1200">
                        <a:latin typeface="Helvetica Neue"/>
                        <a:ea typeface="Helvetica Neue"/>
                        <a:cs typeface="Helvetica Neue"/>
                        <a:sym typeface="Helvetica Neue"/>
                      </a:endParaRPr>
                    </a:p>
                  </a:txBody>
                  <a:tcPr marT="0" marB="0" marR="25400" marL="25400"/>
                </a:tc>
              </a:tr>
              <a:tr h="326100">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Generalized RSquare</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0.0512</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0.0566</a:t>
                      </a:r>
                      <a:endParaRPr sz="1200">
                        <a:latin typeface="Helvetica Neue"/>
                        <a:ea typeface="Helvetica Neue"/>
                        <a:cs typeface="Helvetica Neue"/>
                        <a:sym typeface="Helvetica Neue"/>
                      </a:endParaRPr>
                    </a:p>
                  </a:txBody>
                  <a:tcPr marT="0" marB="0" marR="25400" marL="25400"/>
                </a:tc>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(1-(L(0)/L(model))^(2/n))/(1-L(0)^(2/n))</a:t>
                      </a:r>
                      <a:endParaRPr sz="1200">
                        <a:latin typeface="Helvetica Neue"/>
                        <a:ea typeface="Helvetica Neue"/>
                        <a:cs typeface="Helvetica Neue"/>
                        <a:sym typeface="Helvetica Neue"/>
                      </a:endParaRPr>
                    </a:p>
                  </a:txBody>
                  <a:tcPr marT="0" marB="0" marR="25400" marL="25400"/>
                </a:tc>
              </a:tr>
              <a:tr h="326100">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Mean -Log p</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0.6735</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0.6715</a:t>
                      </a:r>
                      <a:endParaRPr sz="1200">
                        <a:latin typeface="Helvetica Neue"/>
                        <a:ea typeface="Helvetica Neue"/>
                        <a:cs typeface="Helvetica Neue"/>
                        <a:sym typeface="Helvetica Neue"/>
                      </a:endParaRPr>
                    </a:p>
                  </a:txBody>
                  <a:tcPr marT="0" marB="0" marR="25400" marL="25400"/>
                </a:tc>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 -Log(ρ[j])/n</a:t>
                      </a:r>
                      <a:endParaRPr sz="1200">
                        <a:latin typeface="Helvetica Neue"/>
                        <a:ea typeface="Helvetica Neue"/>
                        <a:cs typeface="Helvetica Neue"/>
                        <a:sym typeface="Helvetica Neue"/>
                      </a:endParaRPr>
                    </a:p>
                  </a:txBody>
                  <a:tcPr marT="0" marB="0" marR="25400" marL="25400"/>
                </a:tc>
              </a:tr>
              <a:tr h="326100">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RASE</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0.4902</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0.4891</a:t>
                      </a:r>
                      <a:endParaRPr sz="1200">
                        <a:latin typeface="Helvetica Neue"/>
                        <a:ea typeface="Helvetica Neue"/>
                        <a:cs typeface="Helvetica Neue"/>
                        <a:sym typeface="Helvetica Neue"/>
                      </a:endParaRPr>
                    </a:p>
                  </a:txBody>
                  <a:tcPr marT="0" marB="0" marR="25400" marL="25400"/>
                </a:tc>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 ∑(y[j]-ρ[j])²/n</a:t>
                      </a:r>
                      <a:endParaRPr sz="1200">
                        <a:latin typeface="Helvetica Neue"/>
                        <a:ea typeface="Helvetica Neue"/>
                        <a:cs typeface="Helvetica Neue"/>
                        <a:sym typeface="Helvetica Neue"/>
                      </a:endParaRPr>
                    </a:p>
                  </a:txBody>
                  <a:tcPr marT="0" marB="0" marR="25400" marL="25400"/>
                </a:tc>
              </a:tr>
              <a:tr h="326100">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Mean Abs Dev</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0.4808</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0.4798</a:t>
                      </a:r>
                      <a:endParaRPr sz="1200">
                        <a:latin typeface="Helvetica Neue"/>
                        <a:ea typeface="Helvetica Neue"/>
                        <a:cs typeface="Helvetica Neue"/>
                        <a:sym typeface="Helvetica Neue"/>
                      </a:endParaRPr>
                    </a:p>
                  </a:txBody>
                  <a:tcPr marT="0" marB="0" marR="25400" marL="25400"/>
                </a:tc>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 |y[j]-ρ[j]|/n</a:t>
                      </a:r>
                      <a:endParaRPr sz="1200">
                        <a:latin typeface="Helvetica Neue"/>
                        <a:ea typeface="Helvetica Neue"/>
                        <a:cs typeface="Helvetica Neue"/>
                        <a:sym typeface="Helvetica Neue"/>
                      </a:endParaRPr>
                    </a:p>
                  </a:txBody>
                  <a:tcPr marT="0" marB="0" marR="25400" marL="25400"/>
                </a:tc>
              </a:tr>
              <a:tr h="326100">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Misclassification Rate</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0.4165</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0.4121</a:t>
                      </a:r>
                      <a:endParaRPr sz="1200">
                        <a:latin typeface="Helvetica Neue"/>
                        <a:ea typeface="Helvetica Neue"/>
                        <a:cs typeface="Helvetica Neue"/>
                        <a:sym typeface="Helvetica Neue"/>
                      </a:endParaRPr>
                    </a:p>
                  </a:txBody>
                  <a:tcPr marT="0" marB="0" marR="25400" marL="25400"/>
                </a:tc>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 (ρ[j]≠ρMax)/n</a:t>
                      </a:r>
                      <a:endParaRPr sz="1200">
                        <a:latin typeface="Helvetica Neue"/>
                        <a:ea typeface="Helvetica Neue"/>
                        <a:cs typeface="Helvetica Neue"/>
                        <a:sym typeface="Helvetica Neue"/>
                      </a:endParaRPr>
                    </a:p>
                  </a:txBody>
                  <a:tcPr marT="0" marB="0" marR="25400" marL="25400"/>
                </a:tc>
              </a:tr>
              <a:tr h="326100">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N</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39426</a:t>
                      </a:r>
                      <a:endParaRPr sz="12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200">
                          <a:latin typeface="Helvetica Neue"/>
                          <a:ea typeface="Helvetica Neue"/>
                          <a:cs typeface="Helvetica Neue"/>
                          <a:sym typeface="Helvetica Neue"/>
                        </a:rPr>
                        <a:t>39426</a:t>
                      </a:r>
                      <a:endParaRPr sz="1200">
                        <a:latin typeface="Helvetica Neue"/>
                        <a:ea typeface="Helvetica Neue"/>
                        <a:cs typeface="Helvetica Neue"/>
                        <a:sym typeface="Helvetica Neue"/>
                      </a:endParaRPr>
                    </a:p>
                  </a:txBody>
                  <a:tcPr marT="0" marB="0" marR="25400" marL="25400"/>
                </a:tc>
                <a:tc>
                  <a:txBody>
                    <a:bodyPr/>
                    <a:lstStyle/>
                    <a:p>
                      <a:pPr indent="0" lvl="0" marL="0" rtl="0" algn="l">
                        <a:spcBef>
                          <a:spcPts val="0"/>
                        </a:spcBef>
                        <a:spcAft>
                          <a:spcPts val="0"/>
                        </a:spcAft>
                        <a:buNone/>
                      </a:pPr>
                      <a:r>
                        <a:rPr lang="en-US" sz="1200">
                          <a:latin typeface="Helvetica Neue"/>
                          <a:ea typeface="Helvetica Neue"/>
                          <a:cs typeface="Helvetica Neue"/>
                          <a:sym typeface="Helvetica Neue"/>
                        </a:rPr>
                        <a:t>n</a:t>
                      </a:r>
                      <a:endParaRPr sz="1200">
                        <a:latin typeface="Helvetica Neue"/>
                        <a:ea typeface="Helvetica Neue"/>
                        <a:cs typeface="Helvetica Neue"/>
                        <a:sym typeface="Helvetica Neue"/>
                      </a:endParaRPr>
                    </a:p>
                  </a:txBody>
                  <a:tcPr marT="0" marB="0" marR="25400" marL="25400"/>
                </a:tc>
              </a:tr>
            </a:tbl>
          </a:graphicData>
        </a:graphic>
      </p:graphicFrame>
      <p:graphicFrame>
        <p:nvGraphicFramePr>
          <p:cNvPr id="196" name="Google Shape;196;g126d7ff7a57_0_21"/>
          <p:cNvGraphicFramePr/>
          <p:nvPr/>
        </p:nvGraphicFramePr>
        <p:xfrm>
          <a:off x="7774150" y="2608013"/>
          <a:ext cx="3000000" cy="3000000"/>
        </p:xfrm>
        <a:graphic>
          <a:graphicData uri="http://schemas.openxmlformats.org/drawingml/2006/table">
            <a:tbl>
              <a:tblPr bandCol="1" bandRow="1">
                <a:noFill/>
                <a:tableStyleId>{08325AD4-A94C-4D53-A0D2-FBEDE1BABDE4}</a:tableStyleId>
              </a:tblPr>
              <a:tblGrid>
                <a:gridCol w="1611825"/>
                <a:gridCol w="1037750"/>
                <a:gridCol w="1037750"/>
              </a:tblGrid>
              <a:tr h="661350">
                <a:tc>
                  <a:txBody>
                    <a:bodyPr/>
                    <a:lstStyle/>
                    <a:p>
                      <a:pPr indent="0" lvl="0" marL="0" rtl="0" algn="ctr">
                        <a:spcBef>
                          <a:spcPts val="0"/>
                        </a:spcBef>
                        <a:spcAft>
                          <a:spcPts val="0"/>
                        </a:spcAft>
                        <a:buNone/>
                      </a:pPr>
                      <a:r>
                        <a:rPr b="1" lang="en-US" sz="1100">
                          <a:latin typeface="Helvetica Neue"/>
                          <a:ea typeface="Helvetica Neue"/>
                          <a:cs typeface="Helvetica Neue"/>
                          <a:sym typeface="Helvetica Neue"/>
                        </a:rPr>
                        <a:t>Actual</a:t>
                      </a:r>
                      <a:endParaRPr b="1" sz="1100">
                        <a:latin typeface="Helvetica Neue"/>
                        <a:ea typeface="Helvetica Neue"/>
                        <a:cs typeface="Helvetica Neue"/>
                        <a:sym typeface="Helvetica Neue"/>
                      </a:endParaRPr>
                    </a:p>
                  </a:txBody>
                  <a:tcPr marT="0" marB="0" marR="25400" marL="25400"/>
                </a:tc>
                <a:tc gridSpan="2">
                  <a:txBody>
                    <a:bodyPr/>
                    <a:lstStyle/>
                    <a:p>
                      <a:pPr indent="0" lvl="0" marL="0" rtl="0" algn="ctr">
                        <a:spcBef>
                          <a:spcPts val="0"/>
                        </a:spcBef>
                        <a:spcAft>
                          <a:spcPts val="0"/>
                        </a:spcAft>
                        <a:buNone/>
                      </a:pPr>
                      <a:r>
                        <a:rPr b="1" lang="en-US" sz="1100">
                          <a:latin typeface="Helvetica Neue"/>
                          <a:ea typeface="Helvetica Neue"/>
                          <a:cs typeface="Helvetica Neue"/>
                          <a:sym typeface="Helvetica Neue"/>
                        </a:rPr>
                        <a:t>Predicted Rate</a:t>
                      </a:r>
                      <a:endParaRPr b="1" sz="1100">
                        <a:latin typeface="Helvetica Neue"/>
                        <a:ea typeface="Helvetica Neue"/>
                        <a:cs typeface="Helvetica Neue"/>
                        <a:sym typeface="Helvetica Neue"/>
                      </a:endParaRPr>
                    </a:p>
                  </a:txBody>
                  <a:tcPr marT="0" marB="0" marR="25400" marL="25400"/>
                </a:tc>
                <a:tc hMerge="1"/>
              </a:tr>
              <a:tr h="661350">
                <a:tc>
                  <a:txBody>
                    <a:bodyPr/>
                    <a:lstStyle/>
                    <a:p>
                      <a:pPr indent="0" lvl="0" marL="0" rtl="0" algn="l">
                        <a:spcBef>
                          <a:spcPts val="0"/>
                        </a:spcBef>
                        <a:spcAft>
                          <a:spcPts val="0"/>
                        </a:spcAft>
                        <a:buNone/>
                      </a:pPr>
                      <a:r>
                        <a:rPr b="1" lang="en-US" sz="1100">
                          <a:latin typeface="Helvetica Neue"/>
                          <a:ea typeface="Helvetica Neue"/>
                          <a:cs typeface="Helvetica Neue"/>
                          <a:sym typeface="Helvetica Neue"/>
                        </a:rPr>
                        <a:t>defaulted</a:t>
                      </a:r>
                      <a:endParaRPr b="1" sz="1100">
                        <a:latin typeface="Helvetica Neue"/>
                        <a:ea typeface="Helvetica Neue"/>
                        <a:cs typeface="Helvetica Neue"/>
                        <a:sym typeface="Helvetica Neue"/>
                      </a:endParaRPr>
                    </a:p>
                  </a:txBody>
                  <a:tcPr marT="0" marB="0" marR="25400" marL="25400">
                    <a:solidFill>
                      <a:srgbClr val="D9D9D9"/>
                    </a:solidFill>
                  </a:tcPr>
                </a:tc>
                <a:tc>
                  <a:txBody>
                    <a:bodyPr/>
                    <a:lstStyle/>
                    <a:p>
                      <a:pPr indent="0" lvl="0" marL="0" rtl="0" algn="r">
                        <a:spcBef>
                          <a:spcPts val="0"/>
                        </a:spcBef>
                        <a:spcAft>
                          <a:spcPts val="0"/>
                        </a:spcAft>
                        <a:buNone/>
                      </a:pPr>
                      <a:r>
                        <a:rPr b="1" lang="en-US" sz="1100">
                          <a:latin typeface="Helvetica Neue"/>
                          <a:ea typeface="Helvetica Neue"/>
                          <a:cs typeface="Helvetica Neue"/>
                          <a:sym typeface="Helvetica Neue"/>
                        </a:rPr>
                        <a:t>1</a:t>
                      </a:r>
                      <a:endParaRPr b="1" sz="1100">
                        <a:latin typeface="Helvetica Neue"/>
                        <a:ea typeface="Helvetica Neue"/>
                        <a:cs typeface="Helvetica Neue"/>
                        <a:sym typeface="Helvetica Neue"/>
                      </a:endParaRPr>
                    </a:p>
                  </a:txBody>
                  <a:tcPr marT="0" marB="0" marR="25400" marL="25400">
                    <a:solidFill>
                      <a:srgbClr val="D9D9D9"/>
                    </a:solidFill>
                  </a:tcPr>
                </a:tc>
                <a:tc>
                  <a:txBody>
                    <a:bodyPr/>
                    <a:lstStyle/>
                    <a:p>
                      <a:pPr indent="0" lvl="0" marL="0" rtl="0" algn="r">
                        <a:spcBef>
                          <a:spcPts val="0"/>
                        </a:spcBef>
                        <a:spcAft>
                          <a:spcPts val="0"/>
                        </a:spcAft>
                        <a:buNone/>
                      </a:pPr>
                      <a:r>
                        <a:rPr b="1" lang="en-US" sz="1100">
                          <a:latin typeface="Helvetica Neue"/>
                          <a:ea typeface="Helvetica Neue"/>
                          <a:cs typeface="Helvetica Neue"/>
                          <a:sym typeface="Helvetica Neue"/>
                        </a:rPr>
                        <a:t>0</a:t>
                      </a:r>
                      <a:endParaRPr b="1" sz="1100">
                        <a:latin typeface="Helvetica Neue"/>
                        <a:ea typeface="Helvetica Neue"/>
                        <a:cs typeface="Helvetica Neue"/>
                        <a:sym typeface="Helvetica Neue"/>
                      </a:endParaRPr>
                    </a:p>
                  </a:txBody>
                  <a:tcPr marT="0" marB="0" marR="25400" marL="25400">
                    <a:solidFill>
                      <a:srgbClr val="D9D9D9"/>
                    </a:solidFill>
                  </a:tcPr>
                </a:tc>
              </a:tr>
              <a:tr h="646725">
                <a:tc>
                  <a:txBody>
                    <a:bodyPr/>
                    <a:lstStyle/>
                    <a:p>
                      <a:pPr indent="0" lvl="0" marL="0" rtl="0" algn="l">
                        <a:spcBef>
                          <a:spcPts val="0"/>
                        </a:spcBef>
                        <a:spcAft>
                          <a:spcPts val="0"/>
                        </a:spcAft>
                        <a:buNone/>
                      </a:pPr>
                      <a:r>
                        <a:rPr lang="en-US" sz="1100">
                          <a:latin typeface="Helvetica Neue"/>
                          <a:ea typeface="Helvetica Neue"/>
                          <a:cs typeface="Helvetica Neue"/>
                          <a:sym typeface="Helvetica Neue"/>
                        </a:rPr>
                        <a:t>1</a:t>
                      </a:r>
                      <a:endParaRPr sz="11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100">
                          <a:latin typeface="Helvetica Neue"/>
                          <a:ea typeface="Helvetica Neue"/>
                          <a:cs typeface="Helvetica Neue"/>
                          <a:sym typeface="Helvetica Neue"/>
                        </a:rPr>
                        <a:t>0.643</a:t>
                      </a:r>
                      <a:endParaRPr sz="11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100">
                          <a:latin typeface="Helvetica Neue"/>
                          <a:ea typeface="Helvetica Neue"/>
                          <a:cs typeface="Helvetica Neue"/>
                          <a:sym typeface="Helvetica Neue"/>
                        </a:rPr>
                        <a:t>0.357</a:t>
                      </a:r>
                      <a:endParaRPr sz="1100">
                        <a:latin typeface="Helvetica Neue"/>
                        <a:ea typeface="Helvetica Neue"/>
                        <a:cs typeface="Helvetica Neue"/>
                        <a:sym typeface="Helvetica Neue"/>
                      </a:endParaRPr>
                    </a:p>
                  </a:txBody>
                  <a:tcPr marT="0" marB="0" marR="25400" marL="25400"/>
                </a:tc>
              </a:tr>
              <a:tr h="646725">
                <a:tc>
                  <a:txBody>
                    <a:bodyPr/>
                    <a:lstStyle/>
                    <a:p>
                      <a:pPr indent="0" lvl="0" marL="0" rtl="0" algn="l">
                        <a:spcBef>
                          <a:spcPts val="0"/>
                        </a:spcBef>
                        <a:spcAft>
                          <a:spcPts val="0"/>
                        </a:spcAft>
                        <a:buNone/>
                      </a:pPr>
                      <a:r>
                        <a:rPr lang="en-US" sz="1100">
                          <a:latin typeface="Helvetica Neue"/>
                          <a:ea typeface="Helvetica Neue"/>
                          <a:cs typeface="Helvetica Neue"/>
                          <a:sym typeface="Helvetica Neue"/>
                        </a:rPr>
                        <a:t>0</a:t>
                      </a:r>
                      <a:endParaRPr sz="11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100">
                          <a:latin typeface="Helvetica Neue"/>
                          <a:ea typeface="Helvetica Neue"/>
                          <a:cs typeface="Helvetica Neue"/>
                          <a:sym typeface="Helvetica Neue"/>
                        </a:rPr>
                        <a:t>0.467</a:t>
                      </a:r>
                      <a:endParaRPr sz="11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100">
                          <a:latin typeface="Helvetica Neue"/>
                          <a:ea typeface="Helvetica Neue"/>
                          <a:cs typeface="Helvetica Neue"/>
                          <a:sym typeface="Helvetica Neue"/>
                        </a:rPr>
                        <a:t>0.533</a:t>
                      </a:r>
                      <a:endParaRPr sz="1100">
                        <a:latin typeface="Helvetica Neue"/>
                        <a:ea typeface="Helvetica Neue"/>
                        <a:cs typeface="Helvetica Neue"/>
                        <a:sym typeface="Helvetica Neue"/>
                      </a:endParaRPr>
                    </a:p>
                  </a:txBody>
                  <a:tcPr marT="0" marB="0" marR="25400" marL="2540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126d7ff7a57_0_15"/>
          <p:cNvSpPr txBox="1"/>
          <p:nvPr>
            <p:ph type="title"/>
          </p:nvPr>
        </p:nvSpPr>
        <p:spPr>
          <a:xfrm>
            <a:off x="565111" y="327405"/>
            <a:ext cx="8267400" cy="12984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6600"/>
              <a:buFont typeface="Play"/>
              <a:buNone/>
            </a:pPr>
            <a:r>
              <a:rPr lang="en-US" sz="6600"/>
              <a:t>NEURAL NETWORK</a:t>
            </a:r>
            <a:endParaRPr/>
          </a:p>
        </p:txBody>
      </p:sp>
      <p:pic>
        <p:nvPicPr>
          <p:cNvPr id="202" name="Google Shape;202;g126d7ff7a57_0_15"/>
          <p:cNvPicPr preferRelativeResize="0"/>
          <p:nvPr/>
        </p:nvPicPr>
        <p:blipFill>
          <a:blip r:embed="rId3">
            <a:alphaModFix/>
          </a:blip>
          <a:stretch>
            <a:fillRect/>
          </a:stretch>
        </p:blipFill>
        <p:spPr>
          <a:xfrm>
            <a:off x="565100" y="1652851"/>
            <a:ext cx="5029200" cy="3740025"/>
          </a:xfrm>
          <a:prstGeom prst="rect">
            <a:avLst/>
          </a:prstGeom>
          <a:noFill/>
          <a:ln>
            <a:noFill/>
          </a:ln>
        </p:spPr>
      </p:pic>
      <p:graphicFrame>
        <p:nvGraphicFramePr>
          <p:cNvPr id="203" name="Google Shape;203;g126d7ff7a57_0_15"/>
          <p:cNvGraphicFramePr/>
          <p:nvPr/>
        </p:nvGraphicFramePr>
        <p:xfrm>
          <a:off x="6539300" y="1652850"/>
          <a:ext cx="3000000" cy="3000000"/>
        </p:xfrm>
        <a:graphic>
          <a:graphicData uri="http://schemas.openxmlformats.org/drawingml/2006/table">
            <a:tbl>
              <a:tblPr bandCol="1" bandRow="1">
                <a:noFill/>
                <a:tableStyleId>{08325AD4-A94C-4D53-A0D2-FBEDE1BABDE4}</a:tableStyleId>
              </a:tblPr>
              <a:tblGrid>
                <a:gridCol w="2293200"/>
                <a:gridCol w="2736000"/>
              </a:tblGrid>
              <a:tr h="274775">
                <a:tc>
                  <a:txBody>
                    <a:bodyPr/>
                    <a:lstStyle/>
                    <a:p>
                      <a:pPr indent="0" lvl="0" marL="0" rtl="0" algn="l">
                        <a:spcBef>
                          <a:spcPts val="0"/>
                        </a:spcBef>
                        <a:spcAft>
                          <a:spcPts val="0"/>
                        </a:spcAft>
                        <a:buNone/>
                      </a:pPr>
                      <a:r>
                        <a:rPr b="1" lang="en-US" sz="1300">
                          <a:latin typeface="Helvetica Neue"/>
                          <a:ea typeface="Helvetica Neue"/>
                          <a:cs typeface="Helvetica Neue"/>
                          <a:sym typeface="Helvetica Neue"/>
                        </a:rPr>
                        <a:t>Measures</a:t>
                      </a:r>
                      <a:endParaRPr b="1" sz="1300">
                        <a:latin typeface="Helvetica Neue"/>
                        <a:ea typeface="Helvetica Neue"/>
                        <a:cs typeface="Helvetica Neue"/>
                        <a:sym typeface="Helvetica Neue"/>
                      </a:endParaRPr>
                    </a:p>
                  </a:txBody>
                  <a:tcPr marT="0" marB="0" marR="25400" marL="25400">
                    <a:solidFill>
                      <a:srgbClr val="D9D9D9"/>
                    </a:solidFill>
                  </a:tcPr>
                </a:tc>
                <a:tc>
                  <a:txBody>
                    <a:bodyPr/>
                    <a:lstStyle/>
                    <a:p>
                      <a:pPr indent="0" lvl="0" marL="0" rtl="0" algn="r">
                        <a:spcBef>
                          <a:spcPts val="0"/>
                        </a:spcBef>
                        <a:spcAft>
                          <a:spcPts val="0"/>
                        </a:spcAft>
                        <a:buNone/>
                      </a:pPr>
                      <a:r>
                        <a:rPr b="1" lang="en-US" sz="1300">
                          <a:latin typeface="Helvetica Neue"/>
                          <a:ea typeface="Helvetica Neue"/>
                          <a:cs typeface="Helvetica Neue"/>
                          <a:sym typeface="Helvetica Neue"/>
                        </a:rPr>
                        <a:t>Value</a:t>
                      </a:r>
                      <a:endParaRPr b="1" sz="1300">
                        <a:latin typeface="Helvetica Neue"/>
                        <a:ea typeface="Helvetica Neue"/>
                        <a:cs typeface="Helvetica Neue"/>
                        <a:sym typeface="Helvetica Neue"/>
                      </a:endParaRPr>
                    </a:p>
                  </a:txBody>
                  <a:tcPr marT="0" marB="0" marR="25400" marL="25400">
                    <a:solidFill>
                      <a:srgbClr val="D9D9D9"/>
                    </a:solidFill>
                  </a:tcPr>
                </a:tc>
              </a:tr>
              <a:tr h="2730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Generalized RSquare</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0.0582015</a:t>
                      </a:r>
                      <a:endParaRPr sz="1300">
                        <a:latin typeface="Helvetica Neue"/>
                        <a:ea typeface="Helvetica Neue"/>
                        <a:cs typeface="Helvetica Neue"/>
                        <a:sym typeface="Helvetica Neue"/>
                      </a:endParaRPr>
                    </a:p>
                  </a:txBody>
                  <a:tcPr marT="0" marB="0" marR="25400" marL="25400"/>
                </a:tc>
              </a:tr>
              <a:tr h="2730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Entropy RSquare</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0.0321957</a:t>
                      </a:r>
                      <a:endParaRPr sz="1300">
                        <a:latin typeface="Helvetica Neue"/>
                        <a:ea typeface="Helvetica Neue"/>
                        <a:cs typeface="Helvetica Neue"/>
                        <a:sym typeface="Helvetica Neue"/>
                      </a:endParaRPr>
                    </a:p>
                  </a:txBody>
                  <a:tcPr marT="0" marB="0" marR="25400" marL="25400"/>
                </a:tc>
              </a:tr>
              <a:tr h="2730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RASE</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0.4889472</a:t>
                      </a:r>
                      <a:endParaRPr sz="1300">
                        <a:latin typeface="Helvetica Neue"/>
                        <a:ea typeface="Helvetica Neue"/>
                        <a:cs typeface="Helvetica Neue"/>
                        <a:sym typeface="Helvetica Neue"/>
                      </a:endParaRPr>
                    </a:p>
                  </a:txBody>
                  <a:tcPr marT="0" marB="0" marR="25400" marL="25400"/>
                </a:tc>
              </a:tr>
              <a:tr h="2730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Mean Abs Dev</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0.4791122</a:t>
                      </a:r>
                      <a:endParaRPr sz="1300">
                        <a:latin typeface="Helvetica Neue"/>
                        <a:ea typeface="Helvetica Neue"/>
                        <a:cs typeface="Helvetica Neue"/>
                        <a:sym typeface="Helvetica Neue"/>
                      </a:endParaRPr>
                    </a:p>
                  </a:txBody>
                  <a:tcPr marT="0" marB="0" marR="25400" marL="25400"/>
                </a:tc>
              </a:tr>
              <a:tr h="2730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Misclassification Rate</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0.414422</a:t>
                      </a:r>
                      <a:endParaRPr sz="1300">
                        <a:latin typeface="Helvetica Neue"/>
                        <a:ea typeface="Helvetica Neue"/>
                        <a:cs typeface="Helvetica Neue"/>
                        <a:sym typeface="Helvetica Neue"/>
                      </a:endParaRPr>
                    </a:p>
                  </a:txBody>
                  <a:tcPr marT="0" marB="0" marR="25400" marL="25400"/>
                </a:tc>
              </a:tr>
              <a:tr h="2730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 -LogLikelihood</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26447.962</a:t>
                      </a:r>
                      <a:endParaRPr sz="1300">
                        <a:latin typeface="Helvetica Neue"/>
                        <a:ea typeface="Helvetica Neue"/>
                        <a:cs typeface="Helvetica Neue"/>
                        <a:sym typeface="Helvetica Neue"/>
                      </a:endParaRPr>
                    </a:p>
                  </a:txBody>
                  <a:tcPr marT="0" marB="0" marR="25400" marL="25400"/>
                </a:tc>
              </a:tr>
              <a:tr h="2730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Sum Freq</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39426</a:t>
                      </a:r>
                      <a:endParaRPr sz="1300">
                        <a:latin typeface="Helvetica Neue"/>
                        <a:ea typeface="Helvetica Neue"/>
                        <a:cs typeface="Helvetica Neue"/>
                        <a:sym typeface="Helvetica Neue"/>
                      </a:endParaRPr>
                    </a:p>
                  </a:txBody>
                  <a:tcPr marT="0" marB="0" marR="25400" marL="25400"/>
                </a:tc>
              </a:tr>
            </a:tbl>
          </a:graphicData>
        </a:graphic>
      </p:graphicFrame>
      <p:graphicFrame>
        <p:nvGraphicFramePr>
          <p:cNvPr id="204" name="Google Shape;204;g126d7ff7a57_0_15"/>
          <p:cNvGraphicFramePr/>
          <p:nvPr/>
        </p:nvGraphicFramePr>
        <p:xfrm>
          <a:off x="6539300" y="4182350"/>
          <a:ext cx="3000000" cy="3000000"/>
        </p:xfrm>
        <a:graphic>
          <a:graphicData uri="http://schemas.openxmlformats.org/drawingml/2006/table">
            <a:tbl>
              <a:tblPr bandCol="1" bandRow="1">
                <a:noFill/>
                <a:tableStyleId>{08325AD4-A94C-4D53-A0D2-FBEDE1BABDE4}</a:tableStyleId>
              </a:tblPr>
              <a:tblGrid>
                <a:gridCol w="2198400"/>
                <a:gridCol w="1415400"/>
                <a:gridCol w="1415400"/>
              </a:tblGrid>
              <a:tr h="414325">
                <a:tc>
                  <a:txBody>
                    <a:bodyPr/>
                    <a:lstStyle/>
                    <a:p>
                      <a:pPr indent="0" lvl="0" marL="0" rtl="0" algn="ctr">
                        <a:spcBef>
                          <a:spcPts val="0"/>
                        </a:spcBef>
                        <a:spcAft>
                          <a:spcPts val="0"/>
                        </a:spcAft>
                        <a:buNone/>
                      </a:pPr>
                      <a:r>
                        <a:rPr b="1" lang="en-US" sz="1300">
                          <a:latin typeface="Helvetica Neue"/>
                          <a:ea typeface="Helvetica Neue"/>
                          <a:cs typeface="Helvetica Neue"/>
                          <a:sym typeface="Helvetica Neue"/>
                        </a:rPr>
                        <a:t>Actual</a:t>
                      </a:r>
                      <a:endParaRPr b="1" sz="1300">
                        <a:latin typeface="Helvetica Neue"/>
                        <a:ea typeface="Helvetica Neue"/>
                        <a:cs typeface="Helvetica Neue"/>
                        <a:sym typeface="Helvetica Neue"/>
                      </a:endParaRPr>
                    </a:p>
                  </a:txBody>
                  <a:tcPr marT="0" marB="0" marR="25400" marL="25400"/>
                </a:tc>
                <a:tc gridSpan="2">
                  <a:txBody>
                    <a:bodyPr/>
                    <a:lstStyle/>
                    <a:p>
                      <a:pPr indent="0" lvl="0" marL="0" rtl="0" algn="ctr">
                        <a:spcBef>
                          <a:spcPts val="0"/>
                        </a:spcBef>
                        <a:spcAft>
                          <a:spcPts val="0"/>
                        </a:spcAft>
                        <a:buNone/>
                      </a:pPr>
                      <a:r>
                        <a:rPr b="1" lang="en-US" sz="1300">
                          <a:latin typeface="Helvetica Neue"/>
                          <a:ea typeface="Helvetica Neue"/>
                          <a:cs typeface="Helvetica Neue"/>
                          <a:sym typeface="Helvetica Neue"/>
                        </a:rPr>
                        <a:t>Predicted Rate</a:t>
                      </a:r>
                      <a:endParaRPr b="1" sz="1300">
                        <a:latin typeface="Helvetica Neue"/>
                        <a:ea typeface="Helvetica Neue"/>
                        <a:cs typeface="Helvetica Neue"/>
                        <a:sym typeface="Helvetica Neue"/>
                      </a:endParaRPr>
                    </a:p>
                  </a:txBody>
                  <a:tcPr marT="0" marB="0" marR="25400" marL="25400"/>
                </a:tc>
                <a:tc hMerge="1"/>
              </a:tr>
              <a:tr h="414325">
                <a:tc>
                  <a:txBody>
                    <a:bodyPr/>
                    <a:lstStyle/>
                    <a:p>
                      <a:pPr indent="0" lvl="0" marL="0" rtl="0" algn="l">
                        <a:spcBef>
                          <a:spcPts val="0"/>
                        </a:spcBef>
                        <a:spcAft>
                          <a:spcPts val="0"/>
                        </a:spcAft>
                        <a:buNone/>
                      </a:pPr>
                      <a:r>
                        <a:rPr b="1" lang="en-US" sz="1300">
                          <a:latin typeface="Helvetica Neue"/>
                          <a:ea typeface="Helvetica Neue"/>
                          <a:cs typeface="Helvetica Neue"/>
                          <a:sym typeface="Helvetica Neue"/>
                        </a:rPr>
                        <a:t>defaulted</a:t>
                      </a:r>
                      <a:endParaRPr b="1" sz="1300">
                        <a:latin typeface="Helvetica Neue"/>
                        <a:ea typeface="Helvetica Neue"/>
                        <a:cs typeface="Helvetica Neue"/>
                        <a:sym typeface="Helvetica Neue"/>
                      </a:endParaRPr>
                    </a:p>
                  </a:txBody>
                  <a:tcPr marT="0" marB="0" marR="25400" marL="25400">
                    <a:solidFill>
                      <a:srgbClr val="D9D9D9"/>
                    </a:solidFill>
                  </a:tcPr>
                </a:tc>
                <a:tc>
                  <a:txBody>
                    <a:bodyPr/>
                    <a:lstStyle/>
                    <a:p>
                      <a:pPr indent="0" lvl="0" marL="0" rtl="0" algn="r">
                        <a:spcBef>
                          <a:spcPts val="0"/>
                        </a:spcBef>
                        <a:spcAft>
                          <a:spcPts val="0"/>
                        </a:spcAft>
                        <a:buNone/>
                      </a:pPr>
                      <a:r>
                        <a:rPr b="1" lang="en-US" sz="1300">
                          <a:latin typeface="Helvetica Neue"/>
                          <a:ea typeface="Helvetica Neue"/>
                          <a:cs typeface="Helvetica Neue"/>
                          <a:sym typeface="Helvetica Neue"/>
                        </a:rPr>
                        <a:t>0</a:t>
                      </a:r>
                      <a:endParaRPr b="1" sz="1300">
                        <a:latin typeface="Helvetica Neue"/>
                        <a:ea typeface="Helvetica Neue"/>
                        <a:cs typeface="Helvetica Neue"/>
                        <a:sym typeface="Helvetica Neue"/>
                      </a:endParaRPr>
                    </a:p>
                  </a:txBody>
                  <a:tcPr marT="0" marB="0" marR="25400" marL="25400">
                    <a:solidFill>
                      <a:srgbClr val="D9D9D9"/>
                    </a:solidFill>
                  </a:tcPr>
                </a:tc>
                <a:tc>
                  <a:txBody>
                    <a:bodyPr/>
                    <a:lstStyle/>
                    <a:p>
                      <a:pPr indent="0" lvl="0" marL="0" rtl="0" algn="r">
                        <a:spcBef>
                          <a:spcPts val="0"/>
                        </a:spcBef>
                        <a:spcAft>
                          <a:spcPts val="0"/>
                        </a:spcAft>
                        <a:buNone/>
                      </a:pPr>
                      <a:r>
                        <a:rPr b="1" lang="en-US" sz="1300">
                          <a:latin typeface="Helvetica Neue"/>
                          <a:ea typeface="Helvetica Neue"/>
                          <a:cs typeface="Helvetica Neue"/>
                          <a:sym typeface="Helvetica Neue"/>
                        </a:rPr>
                        <a:t>1</a:t>
                      </a:r>
                      <a:endParaRPr b="1" sz="1300">
                        <a:latin typeface="Helvetica Neue"/>
                        <a:ea typeface="Helvetica Neue"/>
                        <a:cs typeface="Helvetica Neue"/>
                        <a:sym typeface="Helvetica Neue"/>
                      </a:endParaRPr>
                    </a:p>
                  </a:txBody>
                  <a:tcPr marT="0" marB="0" marR="25400" marL="25400">
                    <a:solidFill>
                      <a:srgbClr val="D9D9D9"/>
                    </a:solidFill>
                  </a:tcPr>
                </a:tc>
              </a:tr>
              <a:tr h="4117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0</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0.536</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0.464</a:t>
                      </a:r>
                      <a:endParaRPr sz="1300">
                        <a:latin typeface="Helvetica Neue"/>
                        <a:ea typeface="Helvetica Neue"/>
                        <a:cs typeface="Helvetica Neue"/>
                        <a:sym typeface="Helvetica Neue"/>
                      </a:endParaRPr>
                    </a:p>
                  </a:txBody>
                  <a:tcPr marT="0" marB="0" marR="25400" marL="25400"/>
                </a:tc>
              </a:tr>
              <a:tr h="411725">
                <a:tc>
                  <a:txBody>
                    <a:bodyPr/>
                    <a:lstStyle/>
                    <a:p>
                      <a:pPr indent="0" lvl="0" marL="0" rtl="0" algn="l">
                        <a:spcBef>
                          <a:spcPts val="0"/>
                        </a:spcBef>
                        <a:spcAft>
                          <a:spcPts val="0"/>
                        </a:spcAft>
                        <a:buNone/>
                      </a:pPr>
                      <a:r>
                        <a:rPr lang="en-US" sz="1300">
                          <a:latin typeface="Helvetica Neue"/>
                          <a:ea typeface="Helvetica Neue"/>
                          <a:cs typeface="Helvetica Neue"/>
                          <a:sym typeface="Helvetica Neue"/>
                        </a:rPr>
                        <a:t>1</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0.365</a:t>
                      </a:r>
                      <a:endParaRPr sz="1300">
                        <a:latin typeface="Helvetica Neue"/>
                        <a:ea typeface="Helvetica Neue"/>
                        <a:cs typeface="Helvetica Neue"/>
                        <a:sym typeface="Helvetica Neue"/>
                      </a:endParaRPr>
                    </a:p>
                  </a:txBody>
                  <a:tcPr marT="0" marB="0" marR="25400" marL="25400"/>
                </a:tc>
                <a:tc>
                  <a:txBody>
                    <a:bodyPr/>
                    <a:lstStyle/>
                    <a:p>
                      <a:pPr indent="0" lvl="0" marL="0" rtl="0" algn="r">
                        <a:spcBef>
                          <a:spcPts val="0"/>
                        </a:spcBef>
                        <a:spcAft>
                          <a:spcPts val="0"/>
                        </a:spcAft>
                        <a:buNone/>
                      </a:pPr>
                      <a:r>
                        <a:rPr lang="en-US" sz="1300">
                          <a:latin typeface="Helvetica Neue"/>
                          <a:ea typeface="Helvetica Neue"/>
                          <a:cs typeface="Helvetica Neue"/>
                          <a:sym typeface="Helvetica Neue"/>
                        </a:rPr>
                        <a:t>0.635</a:t>
                      </a:r>
                      <a:endParaRPr sz="1300">
                        <a:latin typeface="Helvetica Neue"/>
                        <a:ea typeface="Helvetica Neue"/>
                        <a:cs typeface="Helvetica Neue"/>
                        <a:sym typeface="Helvetica Neue"/>
                      </a:endParaRPr>
                    </a:p>
                  </a:txBody>
                  <a:tcPr marT="0" marB="0" marR="25400" marL="2540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8"/>
          <p:cNvSpPr txBox="1"/>
          <p:nvPr>
            <p:ph type="title"/>
          </p:nvPr>
        </p:nvSpPr>
        <p:spPr>
          <a:xfrm>
            <a:off x="393699" y="207171"/>
            <a:ext cx="8267400" cy="14466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6600"/>
              <a:buFont typeface="Play"/>
              <a:buNone/>
            </a:pPr>
            <a:r>
              <a:rPr lang="en-US" sz="6600"/>
              <a:t>Conclusions</a:t>
            </a:r>
            <a:endParaRPr/>
          </a:p>
        </p:txBody>
      </p:sp>
      <p:sp>
        <p:nvSpPr>
          <p:cNvPr id="210" name="Google Shape;210;p8"/>
          <p:cNvSpPr txBox="1"/>
          <p:nvPr>
            <p:ph idx="1" type="body"/>
          </p:nvPr>
        </p:nvSpPr>
        <p:spPr>
          <a:xfrm>
            <a:off x="393700" y="1351225"/>
            <a:ext cx="10212900" cy="5179500"/>
          </a:xfrm>
          <a:prstGeom prst="rect">
            <a:avLst/>
          </a:prstGeom>
          <a:noFill/>
          <a:ln>
            <a:noFill/>
          </a:ln>
        </p:spPr>
        <p:txBody>
          <a:bodyPr anchorCtr="0" anchor="t" bIns="45700" lIns="91425" spcFirstLastPara="1" rIns="91425" wrap="square" tIns="45700">
            <a:noAutofit/>
          </a:bodyPr>
          <a:lstStyle/>
          <a:p>
            <a:pPr indent="457200" lvl="0" marL="0" rtl="0" algn="l">
              <a:lnSpc>
                <a:spcPct val="180000"/>
              </a:lnSpc>
              <a:spcBef>
                <a:spcPts val="0"/>
              </a:spcBef>
              <a:spcAft>
                <a:spcPts val="0"/>
              </a:spcAft>
              <a:buClr>
                <a:schemeClr val="dk1"/>
              </a:buClr>
              <a:buSzPts val="1018"/>
              <a:buNone/>
            </a:pPr>
            <a:r>
              <a:rPr lang="en-US" sz="1800">
                <a:latin typeface="Times New Roman"/>
                <a:ea typeface="Times New Roman"/>
                <a:cs typeface="Times New Roman"/>
                <a:sym typeface="Times New Roman"/>
              </a:rPr>
              <a:t>Of the three nonlinear models our team produced to determine which could produce the best results, our group has determined the Neural Network model was best suited. The Neural Network model will actively adjust its weights through each iteration and poised for a large set of application and borrower data to continuously provide its deep learning algorithm to improve its prediction accuracy. </a:t>
            </a:r>
            <a:endParaRPr sz="1800">
              <a:latin typeface="Times New Roman"/>
              <a:ea typeface="Times New Roman"/>
              <a:cs typeface="Times New Roman"/>
              <a:sym typeface="Times New Roman"/>
            </a:endParaRPr>
          </a:p>
          <a:p>
            <a:pPr indent="457200" lvl="0" marL="0" rtl="0" algn="l">
              <a:lnSpc>
                <a:spcPct val="180000"/>
              </a:lnSpc>
              <a:spcBef>
                <a:spcPts val="0"/>
              </a:spcBef>
              <a:spcAft>
                <a:spcPts val="0"/>
              </a:spcAft>
              <a:buClr>
                <a:schemeClr val="dk1"/>
              </a:buClr>
              <a:buSzPts val="1018"/>
              <a:buNone/>
            </a:pPr>
            <a:r>
              <a:rPr lang="en-US" sz="1800">
                <a:latin typeface="Times New Roman"/>
                <a:ea typeface="Times New Roman"/>
                <a:cs typeface="Times New Roman"/>
                <a:sym typeface="Times New Roman"/>
              </a:rPr>
              <a:t>We understand that at each neuron we may not know how each independent variable is weighted however, due to the amount of data Sun City bank will be utilizing this model for, we decided that the neural network is best suited for the large amount of data. We also have determined that should there be any changes or additions in variables the neural network is better suited to handle the complex relationships at each perceptron. </a:t>
            </a:r>
            <a:endParaRPr sz="2220"/>
          </a:p>
        </p:txBody>
      </p:sp>
    </p:spTree>
  </p:cSld>
  <p:clrMapOvr>
    <a:masterClrMapping/>
  </p:clrMapOvr>
</p:sld>
</file>

<file path=ppt/theme/theme1.xml><?xml version="1.0" encoding="utf-8"?>
<a:theme xmlns:a="http://schemas.openxmlformats.org/drawingml/2006/main" xmlns:r="http://schemas.openxmlformats.org/officeDocument/2006/relationships" name="MadridVTI">
  <a:themeElements>
    <a:clrScheme name="AnalogousFromLightSeedLeftStep">
      <a:dk1>
        <a:srgbClr val="000000"/>
      </a:dk1>
      <a:lt1>
        <a:srgbClr val="FFFFFF"/>
      </a:lt1>
      <a:dk2>
        <a:srgbClr val="243441"/>
      </a:dk2>
      <a:lt2>
        <a:srgbClr val="E8E7E2"/>
      </a:lt2>
      <a:accent1>
        <a:srgbClr val="969DC6"/>
      </a:accent1>
      <a:accent2>
        <a:srgbClr val="7FA0BA"/>
      </a:accent2>
      <a:accent3>
        <a:srgbClr val="82ABAC"/>
      </a:accent3>
      <a:accent4>
        <a:srgbClr val="76AD98"/>
      </a:accent4>
      <a:accent5>
        <a:srgbClr val="84AE8C"/>
      </a:accent5>
      <a:accent6>
        <a:srgbClr val="85B078"/>
      </a:accent6>
      <a:hlink>
        <a:srgbClr val="8B8354"/>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2022-04-13T15:22:11Z</dcterms:created>
  <dc:creator>Leal, Danny</dc:creator>
</cp:coreProperties>
</file>